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331" r:id="rId2"/>
    <p:sldId id="332" r:id="rId3"/>
    <p:sldId id="333" r:id="rId4"/>
    <p:sldId id="334" r:id="rId5"/>
    <p:sldId id="349" r:id="rId6"/>
    <p:sldId id="338" r:id="rId7"/>
    <p:sldId id="335" r:id="rId8"/>
    <p:sldId id="258" r:id="rId9"/>
    <p:sldId id="273" r:id="rId10"/>
    <p:sldId id="272" r:id="rId11"/>
    <p:sldId id="259" r:id="rId12"/>
    <p:sldId id="274" r:id="rId13"/>
    <p:sldId id="339" r:id="rId14"/>
    <p:sldId id="336" r:id="rId15"/>
    <p:sldId id="342" r:id="rId16"/>
    <p:sldId id="341" r:id="rId17"/>
    <p:sldId id="344" r:id="rId18"/>
    <p:sldId id="345" r:id="rId1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183A2E-0EC5-4A70-9B5E-45F5B2577835}"/>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(10)</a:t>
            </a:r>
          </a:p>
        </p:txBody>
      </p:sp>
      <p:sp>
        <p:nvSpPr>
          <p:cNvPr id="3" name="Date Placeholder 2">
            <a:extLst>
              <a:ext uri="{FF2B5EF4-FFF2-40B4-BE49-F238E27FC236}">
                <a16:creationId xmlns:a16="http://schemas.microsoft.com/office/drawing/2014/main" id="{5C679FB3-443B-4B23-979B-0DBBF5444E69}"/>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2/13/2022 am class</a:t>
            </a:r>
          </a:p>
        </p:txBody>
      </p:sp>
      <p:sp>
        <p:nvSpPr>
          <p:cNvPr id="4" name="Footer Placeholder 3">
            <a:extLst>
              <a:ext uri="{FF2B5EF4-FFF2-40B4-BE49-F238E27FC236}">
                <a16:creationId xmlns:a16="http://schemas.microsoft.com/office/drawing/2014/main" id="{C88B9911-92E3-409C-9D0E-2F59D4B9231B}"/>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794310A1-2212-413B-B8BF-B9404D7EEFC7}"/>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A577AFDB-C627-4775-A6A1-FDD82B8C5BE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701483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(10)</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2/13/2022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7D93840E-DE32-4783-8D01-06FE40BC7335}" type="slidenum">
              <a:rPr lang="en-US" smtClean="0"/>
              <a:t>‹#›</a:t>
            </a:fld>
            <a:endParaRPr lang="en-US"/>
          </a:p>
        </p:txBody>
      </p:sp>
    </p:spTree>
    <p:extLst>
      <p:ext uri="{BB962C8B-B14F-4D97-AF65-F5344CB8AC3E}">
        <p14:creationId xmlns:p14="http://schemas.microsoft.com/office/powerpoint/2010/main" val="285553959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6" y="12"/>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7179" name="Rectangle 11"/>
          <p:cNvSpPr>
            <a:spLocks noGrp="1" noChangeArrowheads="1"/>
          </p:cNvSpPr>
          <p:nvPr>
            <p:ph type="ctrTitle" sz="quarter"/>
          </p:nvPr>
        </p:nvSpPr>
        <p:spPr>
          <a:xfrm>
            <a:off x="685800" y="1736737"/>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fld id="{6C7E2EF4-5054-4F7C-91C9-E35CC996D3E7}" type="datetimeFigureOut">
              <a:rPr lang="en-US" smtClean="0"/>
              <a:pPr/>
              <a:t>2/15/2022</a:t>
            </a:fld>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34A3E3A3-8F81-4314-90CE-9C987AD01EF2}" type="slidenum">
              <a:rPr lang="en-US" smtClean="0"/>
              <a:pPr/>
              <a:t>‹#›</a:t>
            </a:fld>
            <a:endParaRPr lang="en-US"/>
          </a:p>
        </p:txBody>
      </p:sp>
    </p:spTree>
    <p:extLst>
      <p:ext uri="{BB962C8B-B14F-4D97-AF65-F5344CB8AC3E}">
        <p14:creationId xmlns:p14="http://schemas.microsoft.com/office/powerpoint/2010/main" val="1794587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353456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5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82199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6"/>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fld id="{6C7E2EF4-5054-4F7C-91C9-E35CC996D3E7}" type="datetimeFigureOut">
              <a:rPr lang="en-US" smtClean="0"/>
              <a:pPr/>
              <a:t>2/15/2022</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1305594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961897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708465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466892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8" name="Slide Number Placeholder 7"/>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43759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4" name="Slide Number Placeholder 3"/>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41542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3" name="Slide Number Placeholder 2"/>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377740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665371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2/15/2022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64730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fld id="{6C7E2EF4-5054-4F7C-91C9-E35CC996D3E7}" type="datetimeFigureOut">
              <a:rPr lang="en-US" smtClean="0"/>
              <a:pPr/>
              <a:t>2/15/2022</a:t>
            </a:fld>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4A3E3A3-8F81-4314-90CE-9C987AD01EF2}" type="slidenum">
              <a:rPr lang="en-US" smtClean="0"/>
              <a:pPr/>
              <a:t>‹#›</a:t>
            </a:fld>
            <a:endParaRPr lang="en-US"/>
          </a:p>
        </p:txBody>
      </p:sp>
      <p:grpSp>
        <p:nvGrpSpPr>
          <p:cNvPr id="2" name="Group 4"/>
          <p:cNvGrpSpPr>
            <a:grpSpLocks/>
          </p:cNvGrpSpPr>
          <p:nvPr/>
        </p:nvGrpSpPr>
        <p:grpSpPr bwMode="auto">
          <a:xfrm>
            <a:off x="6" y="12"/>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40972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501908"/>
            <a:ext cx="7772400" cy="2677656"/>
          </a:xfrm>
        </p:spPr>
        <p:txBody>
          <a:bodyPr>
            <a:spAutoFit/>
          </a:bodyPr>
          <a:lstStyle/>
          <a:p>
            <a:pPr>
              <a:spcBef>
                <a:spcPts val="0"/>
              </a:spcBef>
              <a:spcAft>
                <a:spcPts val="0"/>
              </a:spcAft>
            </a:pPr>
            <a: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t>Studying the Psalms</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r>
              <a:rPr lang="en-US" sz="4400" b="0" dirty="0">
                <a:solidFill>
                  <a:schemeClr val="tx1"/>
                </a:solidFill>
                <a:latin typeface="Arial" panose="020B0604020202020204" pitchFamily="34" charset="0"/>
                <a:ea typeface="Arial" panose="020B0604020202020204" pitchFamily="34" charset="0"/>
                <a:cs typeface="Times New Roman" panose="02020603050405020304" pitchFamily="18" charset="0"/>
              </a:rPr>
              <a:t>“</a:t>
            </a:r>
            <a: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t>Psalms of Praise</a:t>
            </a:r>
            <a:r>
              <a:rPr lang="en-US" sz="4400" b="0" dirty="0">
                <a:solidFill>
                  <a:schemeClr val="tx1"/>
                </a:solidFill>
                <a:latin typeface="Arial" panose="020B0604020202020204" pitchFamily="34" charset="0"/>
                <a:ea typeface="Arial" panose="020B0604020202020204" pitchFamily="34" charset="0"/>
                <a:cs typeface="Times New Roman" panose="02020603050405020304" pitchFamily="18" charset="0"/>
              </a:rPr>
              <a:t>”</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br>
              <a:rPr lang="en-US" sz="3200" dirty="0">
                <a:solidFill>
                  <a:schemeClr val="tx1"/>
                </a:solidFill>
                <a:latin typeface="Times New Roman" panose="02020603050405020304" pitchFamily="18" charset="0"/>
                <a:ea typeface="PMingLiU" panose="02020500000000000000" pitchFamily="18" charset="-120"/>
              </a:rPr>
            </a:br>
            <a:r>
              <a:rPr lang="en-US" sz="4800" dirty="0">
                <a:solidFill>
                  <a:schemeClr val="tx1"/>
                </a:solidFill>
                <a:latin typeface="Times New Roman" panose="02020603050405020304" pitchFamily="18" charset="0"/>
                <a:ea typeface="PMingLiU" panose="02020500000000000000" pitchFamily="18" charset="-120"/>
              </a:rPr>
              <a:t>Psalms 139</a:t>
            </a:r>
            <a:endParaRPr lang="en-US" dirty="0">
              <a:solidFill>
                <a:schemeClr val="tx1"/>
              </a:solidFill>
            </a:endParaRPr>
          </a:p>
        </p:txBody>
      </p:sp>
      <p:sp>
        <p:nvSpPr>
          <p:cNvPr id="4" name="TextBox 3">
            <a:extLst>
              <a:ext uri="{FF2B5EF4-FFF2-40B4-BE49-F238E27FC236}">
                <a16:creationId xmlns:a16="http://schemas.microsoft.com/office/drawing/2014/main" id="{4A46EE66-57DE-4101-BAC0-6065F6D48EA7}"/>
              </a:ext>
            </a:extLst>
          </p:cNvPr>
          <p:cNvSpPr txBox="1"/>
          <p:nvPr/>
        </p:nvSpPr>
        <p:spPr>
          <a:xfrm>
            <a:off x="3258181" y="5924560"/>
            <a:ext cx="2786340" cy="461665"/>
          </a:xfrm>
          <a:prstGeom prst="rect">
            <a:avLst/>
          </a:prstGeom>
          <a:noFill/>
        </p:spPr>
        <p:txBody>
          <a:bodyPr wrap="none" rtlCol="0">
            <a:spAutoFit/>
          </a:bodyPr>
          <a:lstStyle/>
          <a:p>
            <a:pPr defTabSz="457200">
              <a:defRPr/>
            </a:pPr>
            <a:r>
              <a:rPr lang="en-US" sz="2400" b="1" dirty="0">
                <a:latin typeface="Arial" panose="020B0604020202020204" pitchFamily="34" charset="0"/>
                <a:cs typeface="Arial" panose="020B0604020202020204" pitchFamily="34" charset="0"/>
              </a:rPr>
              <a:t>February 13, 2022</a:t>
            </a:r>
          </a:p>
        </p:txBody>
      </p:sp>
    </p:spTree>
    <p:extLst>
      <p:ext uri="{BB962C8B-B14F-4D97-AF65-F5344CB8AC3E}">
        <p14:creationId xmlns:p14="http://schemas.microsoft.com/office/powerpoint/2010/main" val="3159957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942EB-9891-40CF-8F96-06FCAD06E4C3}"/>
              </a:ext>
            </a:extLst>
          </p:cNvPr>
          <p:cNvSpPr>
            <a:spLocks noGrp="1"/>
          </p:cNvSpPr>
          <p:nvPr>
            <p:ph idx="1"/>
          </p:nvPr>
        </p:nvSpPr>
        <p:spPr>
          <a:xfrm>
            <a:off x="457200" y="1656768"/>
            <a:ext cx="8229600" cy="1569660"/>
          </a:xfrm>
        </p:spPr>
        <p:txBody>
          <a:bodyPr rtlCol="0">
            <a:spAutoFit/>
          </a:bodyPr>
          <a:lstStyle/>
          <a:p>
            <a:pPr fontAlgn="auto">
              <a:spcAft>
                <a:spcPts val="0"/>
              </a:spcAft>
              <a:defRPr/>
            </a:pPr>
            <a:r>
              <a:rPr lang="en-US" b="1" dirty="0"/>
              <a:t>Pregnant women were described as being </a:t>
            </a:r>
            <a:r>
              <a:rPr lang="en-US" i="1" dirty="0"/>
              <a:t>“</a:t>
            </a:r>
            <a:r>
              <a:rPr lang="en-US" b="1" i="1" dirty="0"/>
              <a:t>with child</a:t>
            </a:r>
            <a:r>
              <a:rPr lang="en-US" i="1" dirty="0"/>
              <a:t>,” </a:t>
            </a:r>
            <a:r>
              <a:rPr lang="en-US" b="1" dirty="0"/>
              <a:t>Genesis 16:11; 1 Samuel 4:19; Genesis 19:36</a:t>
            </a:r>
          </a:p>
        </p:txBody>
      </p:sp>
      <p:sp>
        <p:nvSpPr>
          <p:cNvPr id="6" name="Title 1">
            <a:extLst>
              <a:ext uri="{FF2B5EF4-FFF2-40B4-BE49-F238E27FC236}">
                <a16:creationId xmlns:a16="http://schemas.microsoft.com/office/drawing/2014/main" id="{6ADEF6B4-B396-4215-8F61-CCAA528059E2}"/>
              </a:ext>
            </a:extLst>
          </p:cNvPr>
          <p:cNvSpPr>
            <a:spLocks noGrp="1"/>
          </p:cNvSpPr>
          <p:nvPr>
            <p:ph type="title"/>
          </p:nvPr>
        </p:nvSpPr>
        <p:spPr>
          <a:xfrm>
            <a:off x="457200" y="122863"/>
            <a:ext cx="8229600" cy="1446550"/>
          </a:xfrm>
        </p:spPr>
        <p:txBody>
          <a:bodyPr rtlCol="0">
            <a:spAutoFit/>
          </a:bodyPr>
          <a:lstStyle/>
          <a:p>
            <a:pPr fontAlgn="auto">
              <a:spcAft>
                <a:spcPts val="0"/>
              </a:spcAft>
              <a:defRPr/>
            </a:pPr>
            <a:r>
              <a:rPr lang="en-US" b="1" dirty="0">
                <a:solidFill>
                  <a:schemeClr val="tx1"/>
                </a:solidFill>
              </a:rPr>
              <a:t>The Bible Views the Unborn as </a:t>
            </a:r>
            <a:r>
              <a:rPr lang="en-US" b="0" dirty="0">
                <a:solidFill>
                  <a:schemeClr val="tx1"/>
                </a:solidFill>
              </a:rPr>
              <a:t>“</a:t>
            </a:r>
            <a:r>
              <a:rPr lang="en-US" b="1" dirty="0">
                <a:solidFill>
                  <a:schemeClr val="tx1"/>
                </a:solidFill>
              </a:rPr>
              <a:t>Children</a:t>
            </a:r>
            <a:r>
              <a:rPr lang="en-US" b="0" dirty="0">
                <a:solidFill>
                  <a:schemeClr val="tx1"/>
                </a:solidFill>
              </a:rPr>
              <a:t>”</a:t>
            </a:r>
            <a:r>
              <a:rPr lang="en-US" b="1" dirty="0">
                <a:solidFill>
                  <a:schemeClr val="tx1"/>
                </a:solidFill>
              </a:rPr>
              <a:t>!</a:t>
            </a:r>
          </a:p>
        </p:txBody>
      </p:sp>
    </p:spTree>
    <p:extLst>
      <p:ext uri="{BB962C8B-B14F-4D97-AF65-F5344CB8AC3E}">
        <p14:creationId xmlns:p14="http://schemas.microsoft.com/office/powerpoint/2010/main" val="15225920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4718E-0B9F-4079-9CD2-6B0FAC5461CC}"/>
              </a:ext>
            </a:extLst>
          </p:cNvPr>
          <p:cNvSpPr>
            <a:spLocks noGrp="1"/>
          </p:cNvSpPr>
          <p:nvPr>
            <p:ph type="title"/>
          </p:nvPr>
        </p:nvSpPr>
        <p:spPr>
          <a:xfrm>
            <a:off x="457200" y="122863"/>
            <a:ext cx="8229600" cy="1446550"/>
          </a:xfrm>
        </p:spPr>
        <p:txBody>
          <a:bodyPr rtlCol="0">
            <a:spAutoFit/>
          </a:bodyPr>
          <a:lstStyle/>
          <a:p>
            <a:pPr fontAlgn="auto">
              <a:spcAft>
                <a:spcPts val="0"/>
              </a:spcAft>
              <a:defRPr/>
            </a:pPr>
            <a:r>
              <a:rPr lang="en-US" b="1" dirty="0">
                <a:solidFill>
                  <a:schemeClr val="tx1"/>
                </a:solidFill>
              </a:rPr>
              <a:t>Other Scriptures Which Infer that the </a:t>
            </a:r>
            <a:r>
              <a:rPr lang="en-US" b="1" u="sng" dirty="0">
                <a:solidFill>
                  <a:schemeClr val="tx1"/>
                </a:solidFill>
              </a:rPr>
              <a:t>Unborn are Human Beings</a:t>
            </a:r>
            <a:r>
              <a:rPr lang="en-US" b="1" dirty="0">
                <a:solidFill>
                  <a:schemeClr val="tx1"/>
                </a:solidFill>
              </a:rPr>
              <a:t>:</a:t>
            </a:r>
          </a:p>
        </p:txBody>
      </p:sp>
      <p:sp>
        <p:nvSpPr>
          <p:cNvPr id="3" name="Content Placeholder 2">
            <a:extLst>
              <a:ext uri="{FF2B5EF4-FFF2-40B4-BE49-F238E27FC236}">
                <a16:creationId xmlns:a16="http://schemas.microsoft.com/office/drawing/2014/main" id="{2655B193-D375-40D5-9BB7-89D89EDFA334}"/>
              </a:ext>
            </a:extLst>
          </p:cNvPr>
          <p:cNvSpPr>
            <a:spLocks noGrp="1"/>
          </p:cNvSpPr>
          <p:nvPr>
            <p:ph idx="1"/>
          </p:nvPr>
        </p:nvSpPr>
        <p:spPr>
          <a:xfrm>
            <a:off x="94268" y="1571924"/>
            <a:ext cx="8927184" cy="5262979"/>
          </a:xfrm>
        </p:spPr>
        <p:txBody>
          <a:bodyPr wrap="square" rtlCol="0">
            <a:spAutoFit/>
          </a:bodyPr>
          <a:lstStyle/>
          <a:p>
            <a:pPr fontAlgn="auto">
              <a:spcBef>
                <a:spcPts val="0"/>
              </a:spcBef>
              <a:spcAft>
                <a:spcPts val="0"/>
              </a:spcAft>
              <a:defRPr/>
            </a:pPr>
            <a:r>
              <a:rPr lang="en-US" sz="2800" b="1" dirty="0"/>
              <a:t>Psalms 119:13-16 – God formed David in his mother</a:t>
            </a:r>
            <a:r>
              <a:rPr lang="en-US" sz="2800" dirty="0"/>
              <a:t>’</a:t>
            </a:r>
            <a:r>
              <a:rPr lang="en-US" sz="2800" b="1" dirty="0"/>
              <a:t>s womb. He used the pronouns</a:t>
            </a:r>
            <a:r>
              <a:rPr lang="en-US" sz="2800" dirty="0"/>
              <a:t> “</a:t>
            </a:r>
            <a:r>
              <a:rPr lang="en-US" sz="2800" b="1" dirty="0"/>
              <a:t>I</a:t>
            </a:r>
            <a:r>
              <a:rPr lang="en-US" sz="2800" dirty="0"/>
              <a:t>” </a:t>
            </a:r>
            <a:r>
              <a:rPr lang="en-US" sz="2800" b="1" dirty="0"/>
              <a:t>and</a:t>
            </a:r>
            <a:r>
              <a:rPr lang="en-US" sz="2800" dirty="0"/>
              <a:t> “</a:t>
            </a:r>
            <a:r>
              <a:rPr lang="en-US" sz="2800" b="1" dirty="0"/>
              <a:t>My</a:t>
            </a:r>
            <a:r>
              <a:rPr lang="en-US" sz="2800" dirty="0"/>
              <a:t>” </a:t>
            </a:r>
            <a:r>
              <a:rPr lang="en-US" sz="2800" b="1" dirty="0"/>
              <a:t>to describe himself before birth!</a:t>
            </a:r>
          </a:p>
          <a:p>
            <a:pPr marL="0" indent="0">
              <a:spcBef>
                <a:spcPts val="0"/>
              </a:spcBef>
              <a:spcAft>
                <a:spcPts val="0"/>
              </a:spcAft>
              <a:buNone/>
            </a:pPr>
            <a:r>
              <a:rPr lang="en-US" sz="2800" i="1" dirty="0"/>
              <a:t>“</a:t>
            </a:r>
            <a:r>
              <a:rPr lang="en-US" sz="2800" b="1" i="1" dirty="0"/>
              <a:t>For thou didst form my inward parts: Thou didst cover me in my mother</a:t>
            </a:r>
            <a:r>
              <a:rPr lang="en-US" sz="2800" i="1" dirty="0"/>
              <a:t>’</a:t>
            </a:r>
            <a:r>
              <a:rPr lang="en-US" sz="2800" b="1" i="1" dirty="0"/>
              <a:t>s womb. I will give thanks unto thee; for I am fearfully and wonderfully made: Wonderful are thy works; and that my soul knoweth right well. My frame was not hidden from thee, when I was made in secret, (and) curiously wrought in the lowest parts of the earth. Thine eyes did see mine unformed substance; and in thy book they were all written, (even) the days that were ordained (for me), when as yet there was none of them</a:t>
            </a:r>
            <a:r>
              <a:rPr lang="en-US" sz="2800" i="1"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55B193-D375-40D5-9BB7-89D89EDFA334}"/>
              </a:ext>
            </a:extLst>
          </p:cNvPr>
          <p:cNvSpPr>
            <a:spLocks noGrp="1"/>
          </p:cNvSpPr>
          <p:nvPr>
            <p:ph idx="1"/>
          </p:nvPr>
        </p:nvSpPr>
        <p:spPr>
          <a:xfrm>
            <a:off x="75415" y="1600202"/>
            <a:ext cx="9001914" cy="5170646"/>
          </a:xfrm>
        </p:spPr>
        <p:txBody>
          <a:bodyPr wrap="square" rtlCol="0">
            <a:spAutoFit/>
          </a:bodyPr>
          <a:lstStyle/>
          <a:p>
            <a:pPr>
              <a:spcBef>
                <a:spcPts val="0"/>
              </a:spcBef>
              <a:spcAft>
                <a:spcPts val="0"/>
              </a:spcAft>
            </a:pPr>
            <a:r>
              <a:rPr lang="en-US" sz="2200" b="1" dirty="0"/>
              <a:t>Job 3:11</a:t>
            </a:r>
            <a:r>
              <a:rPr lang="en-US" sz="2200" dirty="0"/>
              <a:t> – </a:t>
            </a:r>
            <a:r>
              <a:rPr lang="en-US" sz="2200" b="1" dirty="0"/>
              <a:t>Job asked</a:t>
            </a:r>
            <a:r>
              <a:rPr lang="en-US" sz="2200" dirty="0"/>
              <a:t>, </a:t>
            </a:r>
            <a:r>
              <a:rPr lang="en-US" sz="2200" i="1" dirty="0"/>
              <a:t>“</a:t>
            </a:r>
            <a:r>
              <a:rPr lang="en-US" sz="2200" b="1" i="1" dirty="0"/>
              <a:t>Why died I not from the womb? Why did I not give up the ghost when I came out of the belly?</a:t>
            </a:r>
            <a:r>
              <a:rPr lang="en-US" sz="2200" i="1" dirty="0"/>
              <a:t>”</a:t>
            </a:r>
          </a:p>
          <a:p>
            <a:pPr>
              <a:spcBef>
                <a:spcPts val="0"/>
              </a:spcBef>
              <a:spcAft>
                <a:spcPts val="0"/>
              </a:spcAft>
            </a:pPr>
            <a:r>
              <a:rPr lang="en-US" sz="2200" b="1" dirty="0"/>
              <a:t>Job could not</a:t>
            </a:r>
            <a:r>
              <a:rPr lang="en-US" sz="2200" dirty="0"/>
              <a:t> </a:t>
            </a:r>
            <a:r>
              <a:rPr lang="en-US" sz="2200" i="1" dirty="0"/>
              <a:t>“</a:t>
            </a:r>
            <a:r>
              <a:rPr lang="en-US" sz="2200" b="1" i="1" dirty="0"/>
              <a:t>give up</a:t>
            </a:r>
            <a:r>
              <a:rPr lang="en-US" sz="2200" i="1" dirty="0"/>
              <a:t>”</a:t>
            </a:r>
            <a:r>
              <a:rPr lang="en-US" sz="2200" dirty="0"/>
              <a:t> </a:t>
            </a:r>
            <a:r>
              <a:rPr lang="en-US" sz="2200" b="1" dirty="0"/>
              <a:t>what he did not have.</a:t>
            </a:r>
          </a:p>
          <a:p>
            <a:pPr lvl="1">
              <a:spcBef>
                <a:spcPts val="0"/>
              </a:spcBef>
              <a:spcAft>
                <a:spcPts val="0"/>
              </a:spcAft>
            </a:pPr>
            <a:r>
              <a:rPr lang="en-US" sz="2200" b="1" dirty="0"/>
              <a:t>Yet, he argues that had he so died he would have been</a:t>
            </a:r>
            <a:r>
              <a:rPr lang="en-US" sz="2200" dirty="0"/>
              <a:t> </a:t>
            </a:r>
            <a:r>
              <a:rPr lang="en-US" sz="2200" i="1" dirty="0"/>
              <a:t>“</a:t>
            </a:r>
            <a:r>
              <a:rPr lang="en-US" sz="2200" b="1" i="1" dirty="0"/>
              <a:t>at rest with kings and counsellors of the earth</a:t>
            </a:r>
            <a:r>
              <a:rPr lang="en-US" sz="2200" i="1" dirty="0"/>
              <a:t>”</a:t>
            </a:r>
            <a:r>
              <a:rPr lang="en-US" sz="2200" dirty="0"/>
              <a:t> (verses 13-14).</a:t>
            </a:r>
          </a:p>
          <a:p>
            <a:pPr lvl="1">
              <a:spcBef>
                <a:spcPts val="0"/>
              </a:spcBef>
              <a:spcAft>
                <a:spcPts val="0"/>
              </a:spcAft>
            </a:pPr>
            <a:r>
              <a:rPr lang="en-US" sz="2200" b="1" dirty="0"/>
              <a:t>If he had been</a:t>
            </a:r>
            <a:r>
              <a:rPr lang="en-US" sz="2200" dirty="0"/>
              <a:t> </a:t>
            </a:r>
            <a:r>
              <a:rPr lang="en-US" sz="2200" i="1" dirty="0"/>
              <a:t>“</a:t>
            </a:r>
            <a:r>
              <a:rPr lang="en-US" sz="2200" b="1" i="1" dirty="0"/>
              <a:t>as an hidden untimely birth</a:t>
            </a:r>
            <a:r>
              <a:rPr lang="en-US" sz="2200" i="1" dirty="0"/>
              <a:t>” </a:t>
            </a:r>
            <a:r>
              <a:rPr lang="en-US" sz="2200" b="1" dirty="0"/>
              <a:t>(miscarriage), he would have been where</a:t>
            </a:r>
            <a:r>
              <a:rPr lang="en-US" sz="2200" i="1" dirty="0"/>
              <a:t> “</a:t>
            </a:r>
            <a:r>
              <a:rPr lang="en-US" sz="2200" b="1" i="1" dirty="0"/>
              <a:t>the weary be at rest</a:t>
            </a:r>
            <a:r>
              <a:rPr lang="en-US" sz="2200" i="1" dirty="0"/>
              <a:t>”</a:t>
            </a:r>
            <a:r>
              <a:rPr lang="en-US" sz="2200" dirty="0"/>
              <a:t> (verses 16-17).</a:t>
            </a:r>
          </a:p>
          <a:p>
            <a:pPr>
              <a:spcBef>
                <a:spcPts val="0"/>
              </a:spcBef>
              <a:spcAft>
                <a:spcPts val="0"/>
              </a:spcAft>
            </a:pPr>
            <a:r>
              <a:rPr lang="en-US" sz="2200" b="1" dirty="0"/>
              <a:t>cf. Job 10:18-19 – Job continued by wishing he had</a:t>
            </a:r>
            <a:r>
              <a:rPr lang="en-US" sz="2200" dirty="0"/>
              <a:t> </a:t>
            </a:r>
            <a:r>
              <a:rPr lang="en-US" sz="2200" i="1" dirty="0"/>
              <a:t>“</a:t>
            </a:r>
            <a:r>
              <a:rPr lang="en-US" sz="2200" b="1" i="1" dirty="0"/>
              <a:t>given up the ghost, and no eye had seen (him)</a:t>
            </a:r>
            <a:r>
              <a:rPr lang="en-US" sz="2200" i="1" dirty="0"/>
              <a:t>.”</a:t>
            </a:r>
            <a:r>
              <a:rPr lang="en-US" sz="2200" dirty="0"/>
              <a:t> </a:t>
            </a:r>
            <a:r>
              <a:rPr lang="en-US" sz="2200" b="1" dirty="0"/>
              <a:t>But again, one cannot give up what he does not have. He would have been carried from the womb to the grave</a:t>
            </a:r>
            <a:r>
              <a:rPr lang="en-US" sz="2200" dirty="0"/>
              <a:t>.</a:t>
            </a:r>
          </a:p>
          <a:p>
            <a:pPr>
              <a:spcBef>
                <a:spcPts val="0"/>
              </a:spcBef>
              <a:spcAft>
                <a:spcPts val="0"/>
              </a:spcAft>
            </a:pPr>
            <a:r>
              <a:rPr lang="en-US" sz="2200" b="1" dirty="0"/>
              <a:t>Job 31:15</a:t>
            </a:r>
            <a:r>
              <a:rPr lang="en-US" sz="2200" dirty="0"/>
              <a:t>, </a:t>
            </a:r>
            <a:r>
              <a:rPr lang="en-US" sz="2200" i="1" dirty="0"/>
              <a:t>“</a:t>
            </a:r>
            <a:r>
              <a:rPr lang="en-US" sz="2200" b="1" i="1" dirty="0"/>
              <a:t>Did not he that made me in the womb make him? And did not one fashion us in the womb?</a:t>
            </a:r>
            <a:r>
              <a:rPr lang="en-US" sz="2200" i="1" dirty="0"/>
              <a:t>”</a:t>
            </a:r>
          </a:p>
          <a:p>
            <a:pPr fontAlgn="auto">
              <a:spcBef>
                <a:spcPts val="0"/>
              </a:spcBef>
              <a:spcAft>
                <a:spcPts val="0"/>
              </a:spcAft>
              <a:defRPr/>
            </a:pPr>
            <a:r>
              <a:rPr lang="en-US" sz="2200" b="1" dirty="0"/>
              <a:t>Fact: the unborn</a:t>
            </a:r>
            <a:r>
              <a:rPr lang="en-US" sz="2200" dirty="0"/>
              <a:t> “</a:t>
            </a:r>
            <a:r>
              <a:rPr lang="en-US" sz="2200" b="1" dirty="0"/>
              <a:t>child</a:t>
            </a:r>
            <a:r>
              <a:rPr lang="en-US" sz="2200" dirty="0"/>
              <a:t>” </a:t>
            </a:r>
            <a:r>
              <a:rPr lang="en-US" sz="2200" b="1" dirty="0"/>
              <a:t>constitutes </a:t>
            </a:r>
            <a:r>
              <a:rPr lang="en-US" sz="2200" b="1" u="sng" dirty="0"/>
              <a:t>human</a:t>
            </a:r>
            <a:r>
              <a:rPr lang="en-US" sz="2200" b="1" dirty="0"/>
              <a:t> life!</a:t>
            </a:r>
          </a:p>
          <a:p>
            <a:pPr lvl="1" fontAlgn="auto">
              <a:spcBef>
                <a:spcPts val="0"/>
              </a:spcBef>
              <a:spcAft>
                <a:spcPts val="0"/>
              </a:spcAft>
              <a:defRPr/>
            </a:pPr>
            <a:r>
              <a:rPr lang="en-US" sz="2200" b="1" dirty="0"/>
              <a:t>We must appreciate the sanctity of human life! Genesis 9:6.</a:t>
            </a:r>
          </a:p>
        </p:txBody>
      </p:sp>
      <p:sp>
        <p:nvSpPr>
          <p:cNvPr id="6" name="Title 1">
            <a:extLst>
              <a:ext uri="{FF2B5EF4-FFF2-40B4-BE49-F238E27FC236}">
                <a16:creationId xmlns:a16="http://schemas.microsoft.com/office/drawing/2014/main" id="{9AFF2048-FA2C-482D-8095-BB5DA88EDA4D}"/>
              </a:ext>
            </a:extLst>
          </p:cNvPr>
          <p:cNvSpPr>
            <a:spLocks noGrp="1"/>
          </p:cNvSpPr>
          <p:nvPr>
            <p:ph type="title"/>
          </p:nvPr>
        </p:nvSpPr>
        <p:spPr>
          <a:xfrm>
            <a:off x="457200" y="122863"/>
            <a:ext cx="8229600" cy="1446550"/>
          </a:xfrm>
        </p:spPr>
        <p:txBody>
          <a:bodyPr rtlCol="0">
            <a:spAutoFit/>
          </a:bodyPr>
          <a:lstStyle/>
          <a:p>
            <a:pPr fontAlgn="auto">
              <a:spcAft>
                <a:spcPts val="0"/>
              </a:spcAft>
              <a:defRPr/>
            </a:pPr>
            <a:r>
              <a:rPr lang="en-US" b="1" dirty="0">
                <a:solidFill>
                  <a:schemeClr val="tx1"/>
                </a:solidFill>
              </a:rPr>
              <a:t>Other Scriptures Which Infer that the </a:t>
            </a:r>
            <a:r>
              <a:rPr lang="en-US" b="1" u="sng" dirty="0">
                <a:solidFill>
                  <a:schemeClr val="tx1"/>
                </a:solidFill>
              </a:rPr>
              <a:t>Unborn are Human Beings</a:t>
            </a:r>
            <a:r>
              <a:rPr lang="en-US" b="1" dirty="0">
                <a:solidFill>
                  <a:schemeClr val="tx1"/>
                </a:solidFill>
              </a:rPr>
              <a:t>:</a:t>
            </a:r>
          </a:p>
        </p:txBody>
      </p:sp>
    </p:spTree>
    <p:extLst>
      <p:ext uri="{BB962C8B-B14F-4D97-AF65-F5344CB8AC3E}">
        <p14:creationId xmlns:p14="http://schemas.microsoft.com/office/powerpoint/2010/main" val="42043901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par>
                          <p:cTn id="31" fill="hold" nodeType="withGroup">
                            <p:stCondLst>
                              <p:cond delay="0"/>
                            </p:stCondLst>
                            <p:childTnLst>
                              <p:par>
                                <p:cTn id="32" presetID="1" presetClass="entr" presetSubtype="0" fill="hold" nodeType="after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299492"/>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257179" y="1704978"/>
            <a:ext cx="8658221" cy="3465564"/>
          </a:xfrm>
        </p:spPr>
        <p:txBody>
          <a:bodyPr>
            <a:spAutoFit/>
          </a:bodyPr>
          <a:lstStyle/>
          <a:p>
            <a:pPr marL="0" indent="0">
              <a:buNone/>
            </a:pPr>
            <a:r>
              <a:rPr lang="en-US" sz="2400" b="1" i="1" dirty="0"/>
              <a:t>17</a:t>
            </a:r>
            <a:r>
              <a:rPr lang="en-US" sz="2400" i="1" dirty="0"/>
              <a:t> “</a:t>
            </a:r>
            <a:r>
              <a:rPr lang="en-US" sz="2400" b="1" i="1" dirty="0"/>
              <a:t>How precious also are thy thoughts unto me, O God! How great is the sum of them!</a:t>
            </a:r>
          </a:p>
          <a:p>
            <a:pPr marL="0" indent="0">
              <a:buNone/>
            </a:pPr>
            <a:r>
              <a:rPr lang="en-US" sz="2400" b="1" i="1" dirty="0"/>
              <a:t>18 If I should count them, they are more in number than the sand: when I awake, I am still with thee</a:t>
            </a:r>
            <a:r>
              <a:rPr lang="en-US" sz="2400" i="1" dirty="0"/>
              <a:t>.”</a:t>
            </a:r>
          </a:p>
          <a:p>
            <a:pPr marL="0" indent="0">
              <a:buNone/>
            </a:pPr>
            <a:endParaRPr lang="en-US" sz="2400" b="1" i="1" dirty="0"/>
          </a:p>
          <a:p>
            <a:r>
              <a:rPr lang="en-US" sz="2800" b="1" dirty="0"/>
              <a:t>cf. Psalms 139:2, 23 – Just consider the number of God</a:t>
            </a:r>
            <a:r>
              <a:rPr lang="en-US" sz="2800" dirty="0"/>
              <a:t>’</a:t>
            </a:r>
            <a:r>
              <a:rPr lang="en-US" sz="2800" b="1" dirty="0"/>
              <a:t>s </a:t>
            </a:r>
            <a:r>
              <a:rPr lang="en-US" sz="2800" b="1" u="sng" dirty="0"/>
              <a:t>thoughts</a:t>
            </a:r>
            <a:r>
              <a:rPr lang="en-US" sz="2800" dirty="0"/>
              <a:t>,</a:t>
            </a:r>
            <a:r>
              <a:rPr lang="en-US" sz="2800" b="1" dirty="0"/>
              <a:t> </a:t>
            </a:r>
            <a:r>
              <a:rPr lang="en-US" sz="2800" b="1" u="sng" dirty="0"/>
              <a:t>plans</a:t>
            </a:r>
            <a:r>
              <a:rPr lang="en-US" sz="2800" dirty="0"/>
              <a:t>,</a:t>
            </a:r>
            <a:r>
              <a:rPr lang="en-US" sz="2800" b="1" dirty="0"/>
              <a:t> and </a:t>
            </a:r>
            <a:r>
              <a:rPr lang="en-US" sz="2800" b="1" u="sng" dirty="0"/>
              <a:t>preparations</a:t>
            </a:r>
            <a:r>
              <a:rPr lang="en-US" sz="2800" b="1" dirty="0"/>
              <a:t> for the existence of man.</a:t>
            </a:r>
          </a:p>
        </p:txBody>
      </p:sp>
    </p:spTree>
    <p:extLst>
      <p:ext uri="{BB962C8B-B14F-4D97-AF65-F5344CB8AC3E}">
        <p14:creationId xmlns:p14="http://schemas.microsoft.com/office/powerpoint/2010/main" val="329423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4614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457200" y="1228725"/>
            <a:ext cx="8401050" cy="4942892"/>
          </a:xfrm>
        </p:spPr>
        <p:txBody>
          <a:bodyPr>
            <a:spAutoFit/>
          </a:bodyPr>
          <a:lstStyle/>
          <a:p>
            <a:pPr marL="0" indent="0">
              <a:buNone/>
            </a:pPr>
            <a:r>
              <a:rPr lang="en-US" dirty="0"/>
              <a:t>4.	</a:t>
            </a:r>
            <a:r>
              <a:rPr lang="en-US" u="sng" dirty="0"/>
              <a:t>A supplication to God</a:t>
            </a:r>
            <a:r>
              <a:rPr lang="en-US" dirty="0"/>
              <a:t>.</a:t>
            </a:r>
            <a:br>
              <a:rPr lang="en-US" dirty="0"/>
            </a:br>
            <a:r>
              <a:rPr lang="en-US" dirty="0"/>
              <a:t>God Direct My Life. Verses 19-24</a:t>
            </a:r>
          </a:p>
          <a:p>
            <a:pPr marL="0" indent="0">
              <a:buNone/>
            </a:pPr>
            <a:r>
              <a:rPr lang="en-US" sz="2400" b="1" i="1" dirty="0"/>
              <a:t>19</a:t>
            </a:r>
            <a:r>
              <a:rPr lang="en-US" sz="2400" i="1" dirty="0"/>
              <a:t> “</a:t>
            </a:r>
            <a:r>
              <a:rPr lang="en-US" sz="2400" b="1" i="1" dirty="0"/>
              <a:t>Surely thou wilt slay the wicked, O God: depart from me therefore, ye bloodthirsty men.</a:t>
            </a:r>
          </a:p>
          <a:p>
            <a:pPr marL="0" indent="0">
              <a:buNone/>
            </a:pPr>
            <a:r>
              <a:rPr lang="en-US" sz="2400" b="1" i="1" dirty="0"/>
              <a:t>20 For they speak against thee wickedly, and thine enemies take (thy name) in vain</a:t>
            </a:r>
            <a:r>
              <a:rPr lang="en-US" sz="2400" i="1" dirty="0"/>
              <a:t>.”</a:t>
            </a:r>
          </a:p>
          <a:p>
            <a:pPr>
              <a:buFont typeface="Wingdings" panose="05000000000000000000" pitchFamily="2" charset="2"/>
              <a:buChar char="Ø"/>
            </a:pPr>
            <a:r>
              <a:rPr lang="en-US" sz="2800" dirty="0"/>
              <a:t>Evil and dangerous association was frowned upon by David. He understood that wicked men were to be overthrown by the Lord, and did not want to be near them when that happened for fear of sharing in the penalty.</a:t>
            </a:r>
          </a:p>
        </p:txBody>
      </p:sp>
    </p:spTree>
    <p:extLst>
      <p:ext uri="{BB962C8B-B14F-4D97-AF65-F5344CB8AC3E}">
        <p14:creationId xmlns:p14="http://schemas.microsoft.com/office/powerpoint/2010/main" val="2905151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4614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94268" y="1228725"/>
            <a:ext cx="8955464" cy="5262979"/>
          </a:xfrm>
        </p:spPr>
        <p:txBody>
          <a:bodyPr wrap="square">
            <a:spAutoFit/>
          </a:bodyPr>
          <a:lstStyle/>
          <a:p>
            <a:pPr marL="0" marR="0" lvl="0" indent="0" algn="l" defTabSz="914400" rtl="0" eaLnBrk="1" fontAlgn="base" latinLnBrk="0" hangingPunct="1">
              <a:lnSpc>
                <a:spcPct val="100000"/>
              </a:lnSpc>
              <a:spcBef>
                <a:spcPts val="0"/>
              </a:spcBef>
              <a:spcAft>
                <a:spcPct val="0"/>
              </a:spcAft>
              <a:buClr>
                <a:srgbClr val="E2D700"/>
              </a:buClr>
              <a:buSzPct val="70000"/>
              <a:buFont typeface="Wingdings" pitchFamily="2" charset="2"/>
              <a:buNone/>
              <a:tabLst/>
              <a:defRPr/>
            </a:pPr>
            <a:r>
              <a:rPr lang="en-US" sz="2400" dirty="0"/>
              <a:t>4.	</a:t>
            </a:r>
            <a:r>
              <a:rPr lang="en-US" sz="2400" u="sng" dirty="0"/>
              <a:t>A supplication to God</a:t>
            </a:r>
            <a:r>
              <a:rPr lang="en-US" sz="2400" dirty="0"/>
              <a:t>.</a:t>
            </a:r>
            <a:br>
              <a:rPr lang="en-US" sz="2400" dirty="0"/>
            </a:br>
            <a:r>
              <a:rPr kumimoji="0" lang="en-US" sz="2400" b="0" i="0" u="none" strike="noStrike" kern="0" cap="none" spc="0" normalizeH="0" baseline="0" noProof="0" dirty="0">
                <a:ln>
                  <a:noFill/>
                </a:ln>
                <a:effectLst>
                  <a:outerShdw blurRad="38100" dist="38100" dir="2700000" algn="tl">
                    <a:srgbClr val="000000"/>
                  </a:outerShdw>
                </a:effectLst>
                <a:uLnTx/>
                <a:uFillTx/>
                <a:ea typeface="+mn-ea"/>
                <a:cs typeface="+mn-cs"/>
              </a:rPr>
              <a:t>God Direct My Life. Verses 19-24</a:t>
            </a:r>
          </a:p>
          <a:p>
            <a:pPr marL="0" indent="0">
              <a:spcBef>
                <a:spcPts val="0"/>
              </a:spcBef>
              <a:buNone/>
            </a:pPr>
            <a:r>
              <a:rPr lang="en-US" sz="2400" b="1" i="1" dirty="0"/>
              <a:t>21</a:t>
            </a:r>
            <a:r>
              <a:rPr lang="en-US" sz="2400" i="1" dirty="0"/>
              <a:t> “</a:t>
            </a:r>
            <a:r>
              <a:rPr lang="en-US" sz="2400" b="1" i="1" dirty="0"/>
              <a:t>Do not I hate them, O Jehovah, that hate thee? And am not I grieved with those that rise up against thee?</a:t>
            </a:r>
          </a:p>
          <a:p>
            <a:pPr marL="0" indent="0">
              <a:spcBef>
                <a:spcPts val="0"/>
              </a:spcBef>
              <a:buNone/>
            </a:pPr>
            <a:r>
              <a:rPr lang="en-US" sz="2400" b="1" i="1" dirty="0"/>
              <a:t>22 I hate them with perfect hatred: they are become mine enemies</a:t>
            </a:r>
            <a:r>
              <a:rPr lang="en-US" sz="2400" i="1" dirty="0"/>
              <a:t>.”</a:t>
            </a:r>
          </a:p>
          <a:p>
            <a:pPr>
              <a:spcBef>
                <a:spcPts val="0"/>
              </a:spcBef>
              <a:buFont typeface="Wingdings" panose="05000000000000000000" pitchFamily="2" charset="2"/>
              <a:buChar char="Ø"/>
            </a:pPr>
            <a:r>
              <a:rPr lang="en-US" sz="2400" dirty="0"/>
              <a:t>So Jesus looked upon people. </a:t>
            </a:r>
            <a:r>
              <a:rPr lang="en-US" sz="2400" b="1" dirty="0"/>
              <a:t>Mark 3:5</a:t>
            </a:r>
            <a:r>
              <a:rPr lang="en-US" sz="2400" dirty="0"/>
              <a:t>, </a:t>
            </a:r>
            <a:r>
              <a:rPr lang="en-US" sz="2400" i="1" dirty="0"/>
              <a:t>“</a:t>
            </a:r>
            <a:r>
              <a:rPr lang="en-US" sz="2400" b="1" i="1" dirty="0"/>
              <a:t>And when he had looked round about on them with anger, being grieved at the hardening of their heart</a:t>
            </a:r>
            <a:r>
              <a:rPr lang="en-US" sz="2400" i="1" dirty="0"/>
              <a:t> …”</a:t>
            </a:r>
          </a:p>
          <a:p>
            <a:pPr>
              <a:spcBef>
                <a:spcPts val="0"/>
              </a:spcBef>
              <a:buFont typeface="Wingdings" panose="05000000000000000000" pitchFamily="2" charset="2"/>
              <a:buChar char="Ø"/>
            </a:pPr>
            <a:r>
              <a:rPr lang="en-US" sz="2400" dirty="0"/>
              <a:t>The Psalmist disapproved of their conduct. Did not want to be associated with them and regarded them as enemies. </a:t>
            </a:r>
            <a:br>
              <a:rPr lang="en-US" sz="2400" dirty="0"/>
            </a:br>
            <a:r>
              <a:rPr lang="en-US" sz="2400" dirty="0"/>
              <a:t>(Psalms 1:1; Isaiah 5:5; cf. James 4:4)</a:t>
            </a:r>
          </a:p>
          <a:p>
            <a:pPr lvl="1">
              <a:spcBef>
                <a:spcPts val="0"/>
              </a:spcBef>
              <a:buFont typeface="Wingdings" panose="05000000000000000000" pitchFamily="2" charset="2"/>
              <a:buChar char="Ø"/>
            </a:pPr>
            <a:r>
              <a:rPr lang="en-US" sz="2400" dirty="0"/>
              <a:t>He looked upon them with </a:t>
            </a:r>
            <a:r>
              <a:rPr lang="en-US" sz="2400" u="sng" dirty="0"/>
              <a:t>no approval</a:t>
            </a:r>
            <a:r>
              <a:rPr lang="en-US" sz="2400" dirty="0"/>
              <a:t> whatever of their conduct; with </a:t>
            </a:r>
            <a:r>
              <a:rPr lang="en-US" sz="2400" u="sng" dirty="0"/>
              <a:t>no sympathy</a:t>
            </a:r>
            <a:r>
              <a:rPr lang="en-US" sz="2400" dirty="0"/>
              <a:t> for the evil they do and with </a:t>
            </a:r>
            <a:br>
              <a:rPr lang="en-US" sz="2400" dirty="0"/>
            </a:br>
            <a:r>
              <a:rPr lang="en-US" sz="2400" u="sng" dirty="0"/>
              <a:t>no words of apology</a:t>
            </a:r>
            <a:r>
              <a:rPr lang="en-US" sz="2400" dirty="0"/>
              <a:t> for their sinful acts.</a:t>
            </a:r>
          </a:p>
        </p:txBody>
      </p:sp>
    </p:spTree>
    <p:extLst>
      <p:ext uri="{BB962C8B-B14F-4D97-AF65-F5344CB8AC3E}">
        <p14:creationId xmlns:p14="http://schemas.microsoft.com/office/powerpoint/2010/main" val="3895316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4614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150830" y="1600206"/>
            <a:ext cx="8842343" cy="4031873"/>
          </a:xfrm>
        </p:spPr>
        <p:txBody>
          <a:bodyPr wrap="square">
            <a:spAutoFit/>
          </a:bodyPr>
          <a:lstStyle/>
          <a:p>
            <a:pPr marL="0" indent="0">
              <a:buNone/>
            </a:pPr>
            <a:r>
              <a:rPr lang="en-US" dirty="0"/>
              <a:t>4.	</a:t>
            </a:r>
            <a:r>
              <a:rPr lang="en-US" u="sng" dirty="0"/>
              <a:t>A supplication to God</a:t>
            </a:r>
            <a:r>
              <a:rPr lang="en-US" dirty="0"/>
              <a:t>.</a:t>
            </a:r>
            <a:br>
              <a:rPr lang="en-US" dirty="0"/>
            </a:br>
            <a:r>
              <a:rPr kumimoji="0" lang="en-US" sz="3200" b="0" i="0" u="none" strike="noStrike" kern="0" cap="none" spc="0" normalizeH="0" baseline="0" noProof="0" dirty="0">
                <a:ln>
                  <a:noFill/>
                </a:ln>
                <a:effectLst>
                  <a:outerShdw blurRad="38100" dist="38100" dir="2700000" algn="tl">
                    <a:srgbClr val="000000"/>
                  </a:outerShdw>
                </a:effectLst>
                <a:uLnTx/>
                <a:uFillTx/>
                <a:latin typeface="Garamond"/>
                <a:ea typeface="+mn-ea"/>
                <a:cs typeface="+mn-cs"/>
              </a:rPr>
              <a:t>God Direct My Life. Verses 19-24</a:t>
            </a:r>
          </a:p>
          <a:p>
            <a:pPr marL="0" indent="0">
              <a:buNone/>
            </a:pPr>
            <a:r>
              <a:rPr lang="en-US" sz="2400" b="1" i="1" dirty="0"/>
              <a:t>23</a:t>
            </a:r>
            <a:r>
              <a:rPr lang="en-US" sz="2400" i="1" dirty="0"/>
              <a:t> “</a:t>
            </a:r>
            <a:r>
              <a:rPr lang="en-US" sz="2400" b="1" i="1" dirty="0"/>
              <a:t>Search me, O God, and know my heart: try me, and know my thoughts;</a:t>
            </a:r>
          </a:p>
          <a:p>
            <a:pPr marL="0" indent="0">
              <a:buNone/>
            </a:pPr>
            <a:r>
              <a:rPr lang="en-US" sz="2400" b="1" i="1" dirty="0"/>
              <a:t>24 And see if there be any wicked way in me, and lead me in the way everlasting</a:t>
            </a:r>
            <a:r>
              <a:rPr lang="en-US" sz="2400" i="1" dirty="0"/>
              <a:t>.”</a:t>
            </a:r>
          </a:p>
          <a:p>
            <a:pPr marL="0" indent="0">
              <a:buNone/>
            </a:pPr>
            <a:endParaRPr lang="en-US" sz="2400" b="1" i="1" dirty="0"/>
          </a:p>
          <a:p>
            <a:pPr>
              <a:buFont typeface="Wingdings" panose="05000000000000000000" pitchFamily="2" charset="2"/>
              <a:buChar char="Ø"/>
            </a:pPr>
            <a:r>
              <a:rPr lang="en-US" sz="2400" b="1" dirty="0"/>
              <a:t>The Psalmist had already stated that God searches man</a:t>
            </a:r>
            <a:r>
              <a:rPr lang="en-US" sz="2400" dirty="0"/>
              <a:t>. (verse 1)</a:t>
            </a:r>
          </a:p>
          <a:p>
            <a:pPr>
              <a:buFont typeface="Wingdings" panose="05000000000000000000" pitchFamily="2" charset="2"/>
              <a:buChar char="Ø"/>
            </a:pPr>
            <a:r>
              <a:rPr lang="en-US" sz="2400" b="1" dirty="0"/>
              <a:t>Note: Hebrews 4:12-13</a:t>
            </a:r>
          </a:p>
        </p:txBody>
      </p:sp>
    </p:spTree>
    <p:extLst>
      <p:ext uri="{BB962C8B-B14F-4D97-AF65-F5344CB8AC3E}">
        <p14:creationId xmlns:p14="http://schemas.microsoft.com/office/powerpoint/2010/main" val="2985813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633E6-8510-49B7-B738-2936F99EEF17}"/>
              </a:ext>
            </a:extLst>
          </p:cNvPr>
          <p:cNvSpPr>
            <a:spLocks noGrp="1"/>
          </p:cNvSpPr>
          <p:nvPr>
            <p:ph type="title"/>
          </p:nvPr>
        </p:nvSpPr>
        <p:spPr>
          <a:xfrm>
            <a:off x="457200" y="122863"/>
            <a:ext cx="8229600" cy="1446550"/>
          </a:xfrm>
        </p:spPr>
        <p:txBody>
          <a:bodyPr>
            <a:spAutoFit/>
          </a:bodyPr>
          <a:lstStyle/>
          <a:p>
            <a:r>
              <a:rPr lang="en-US" dirty="0">
                <a:solidFill>
                  <a:schemeClr val="tx1"/>
                </a:solidFill>
              </a:rPr>
              <a:t>Psalms 148</a:t>
            </a:r>
            <a:br>
              <a:rPr lang="en-US" dirty="0">
                <a:solidFill>
                  <a:schemeClr val="tx1"/>
                </a:solidFill>
              </a:rPr>
            </a:br>
            <a:r>
              <a:rPr lang="en-US" dirty="0">
                <a:solidFill>
                  <a:schemeClr val="tx1"/>
                </a:solidFill>
              </a:rPr>
              <a:t>The Joy</a:t>
            </a:r>
            <a:r>
              <a:rPr lang="en-US" b="0" dirty="0">
                <a:solidFill>
                  <a:schemeClr val="tx1"/>
                </a:solidFill>
              </a:rPr>
              <a:t> – </a:t>
            </a:r>
            <a:r>
              <a:rPr lang="en-US" dirty="0">
                <a:solidFill>
                  <a:schemeClr val="tx1"/>
                </a:solidFill>
              </a:rPr>
              <a:t>Song of Creation</a:t>
            </a:r>
          </a:p>
        </p:txBody>
      </p:sp>
      <p:sp>
        <p:nvSpPr>
          <p:cNvPr id="3" name="Content Placeholder 2">
            <a:extLst>
              <a:ext uri="{FF2B5EF4-FFF2-40B4-BE49-F238E27FC236}">
                <a16:creationId xmlns:a16="http://schemas.microsoft.com/office/drawing/2014/main" id="{60CF33F5-B0C7-401B-AC9E-CF6FE910A4BA}"/>
              </a:ext>
            </a:extLst>
          </p:cNvPr>
          <p:cNvSpPr>
            <a:spLocks noGrp="1"/>
          </p:cNvSpPr>
          <p:nvPr>
            <p:ph idx="1"/>
          </p:nvPr>
        </p:nvSpPr>
        <p:spPr>
          <a:xfrm>
            <a:off x="457200" y="1600206"/>
            <a:ext cx="8149472" cy="1668149"/>
          </a:xfrm>
        </p:spPr>
        <p:txBody>
          <a:bodyPr wrap="square">
            <a:spAutoFit/>
          </a:bodyPr>
          <a:lstStyle/>
          <a:p>
            <a:r>
              <a:rPr lang="en-US" dirty="0"/>
              <a:t>The last five Psalms begin and end with, </a:t>
            </a:r>
            <a:r>
              <a:rPr lang="en-US" i="1" dirty="0"/>
              <a:t>“</a:t>
            </a:r>
            <a:r>
              <a:rPr lang="en-US" b="1" i="1" dirty="0"/>
              <a:t>Praise ye Jehovah</a:t>
            </a:r>
            <a:r>
              <a:rPr lang="en-US" i="1" dirty="0"/>
              <a:t>.”</a:t>
            </a:r>
            <a:r>
              <a:rPr lang="en-US" dirty="0"/>
              <a:t> (ASV)</a:t>
            </a:r>
          </a:p>
          <a:p>
            <a:r>
              <a:rPr lang="en-US" dirty="0"/>
              <a:t>Psalms 148 is the third Hallelujah Psalm.</a:t>
            </a:r>
          </a:p>
        </p:txBody>
      </p:sp>
    </p:spTree>
    <p:extLst>
      <p:ext uri="{BB962C8B-B14F-4D97-AF65-F5344CB8AC3E}">
        <p14:creationId xmlns:p14="http://schemas.microsoft.com/office/powerpoint/2010/main" val="947954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633E6-8510-49B7-B738-2936F99EEF17}"/>
              </a:ext>
            </a:extLst>
          </p:cNvPr>
          <p:cNvSpPr>
            <a:spLocks noGrp="1"/>
          </p:cNvSpPr>
          <p:nvPr>
            <p:ph type="title"/>
          </p:nvPr>
        </p:nvSpPr>
        <p:spPr>
          <a:xfrm>
            <a:off x="457200" y="85370"/>
            <a:ext cx="8229600" cy="1446550"/>
          </a:xfrm>
        </p:spPr>
        <p:txBody>
          <a:bodyPr>
            <a:spAutoFit/>
          </a:bodyPr>
          <a:lstStyle/>
          <a:p>
            <a:r>
              <a:rPr lang="en-US" dirty="0">
                <a:solidFill>
                  <a:schemeClr val="tx1"/>
                </a:solidFill>
              </a:rPr>
              <a:t>Psalms 148</a:t>
            </a:r>
            <a:br>
              <a:rPr lang="en-US" dirty="0">
                <a:solidFill>
                  <a:schemeClr val="tx1"/>
                </a:solidFill>
              </a:rPr>
            </a:br>
            <a:r>
              <a:rPr lang="en-US" dirty="0">
                <a:solidFill>
                  <a:schemeClr val="tx1"/>
                </a:solidFill>
              </a:rPr>
              <a:t>The Joy</a:t>
            </a:r>
            <a:r>
              <a:rPr lang="en-US" b="0" dirty="0">
                <a:solidFill>
                  <a:schemeClr val="tx1"/>
                </a:solidFill>
              </a:rPr>
              <a:t> – </a:t>
            </a:r>
            <a:r>
              <a:rPr lang="en-US" dirty="0">
                <a:solidFill>
                  <a:schemeClr val="tx1"/>
                </a:solidFill>
              </a:rPr>
              <a:t>Song of Creation</a:t>
            </a:r>
          </a:p>
        </p:txBody>
      </p:sp>
      <p:sp>
        <p:nvSpPr>
          <p:cNvPr id="3" name="Content Placeholder 2">
            <a:extLst>
              <a:ext uri="{FF2B5EF4-FFF2-40B4-BE49-F238E27FC236}">
                <a16:creationId xmlns:a16="http://schemas.microsoft.com/office/drawing/2014/main" id="{60CF33F5-B0C7-401B-AC9E-CF6FE910A4BA}"/>
              </a:ext>
            </a:extLst>
          </p:cNvPr>
          <p:cNvSpPr>
            <a:spLocks noGrp="1"/>
          </p:cNvSpPr>
          <p:nvPr>
            <p:ph idx="1"/>
          </p:nvPr>
        </p:nvSpPr>
        <p:spPr>
          <a:xfrm>
            <a:off x="94268" y="1569083"/>
            <a:ext cx="8878282" cy="5262979"/>
          </a:xfrm>
        </p:spPr>
        <p:txBody>
          <a:bodyPr wrap="square">
            <a:spAutoFit/>
          </a:bodyPr>
          <a:lstStyle/>
          <a:p>
            <a:pPr marL="0" indent="0">
              <a:spcBef>
                <a:spcPts val="0"/>
              </a:spcBef>
              <a:buNone/>
            </a:pPr>
            <a:r>
              <a:rPr lang="en-US" sz="2800" b="1" dirty="0"/>
              <a:t>Psalms 148:1-6 – Praise Him – Creatures above the earth</a:t>
            </a:r>
          </a:p>
          <a:p>
            <a:pPr marL="282575" indent="-282575">
              <a:spcBef>
                <a:spcPts val="0"/>
              </a:spcBef>
              <a:buNone/>
            </a:pPr>
            <a:r>
              <a:rPr lang="en-US" sz="2800" b="1" i="1" dirty="0"/>
              <a:t>1</a:t>
            </a:r>
            <a:r>
              <a:rPr lang="en-US" sz="2800" i="1" dirty="0"/>
              <a:t> “</a:t>
            </a:r>
            <a:r>
              <a:rPr lang="en-US" sz="2800" b="1" i="1" dirty="0"/>
              <a:t>Praise ye Jehovah. Praise ye Jehovah from the heavens: praise him in the heights.</a:t>
            </a:r>
          </a:p>
          <a:p>
            <a:pPr marL="282575" indent="-282575">
              <a:spcBef>
                <a:spcPts val="0"/>
              </a:spcBef>
              <a:buNone/>
            </a:pPr>
            <a:r>
              <a:rPr lang="en-US" sz="2800" b="1" i="1" dirty="0"/>
              <a:t>2 Praise ye him, all his angels: praise ye him, all his host.</a:t>
            </a:r>
          </a:p>
          <a:p>
            <a:pPr marL="282575" indent="-282575">
              <a:spcBef>
                <a:spcPts val="0"/>
              </a:spcBef>
              <a:buNone/>
            </a:pPr>
            <a:r>
              <a:rPr lang="en-US" sz="2800" b="1" i="1" dirty="0"/>
              <a:t>3 Praise ye him, sun and moon: praise him, all ye stars of light.</a:t>
            </a:r>
          </a:p>
          <a:p>
            <a:pPr marL="282575" indent="-282575">
              <a:spcBef>
                <a:spcPts val="0"/>
              </a:spcBef>
              <a:buNone/>
            </a:pPr>
            <a:r>
              <a:rPr lang="en-US" sz="2800" b="1" i="1" dirty="0"/>
              <a:t>4 Praise him, ye heavens of heavens, and ye waters that are above the heavens.</a:t>
            </a:r>
          </a:p>
          <a:p>
            <a:pPr marL="282575" indent="-282575">
              <a:spcBef>
                <a:spcPts val="0"/>
              </a:spcBef>
              <a:buNone/>
            </a:pPr>
            <a:r>
              <a:rPr lang="en-US" sz="2800" b="1" i="1" dirty="0"/>
              <a:t>5 Let them praise the name of Jehovah; for </a:t>
            </a:r>
            <a:r>
              <a:rPr lang="en-US" sz="2800" b="1" i="1" u="sng" dirty="0"/>
              <a:t>he commanded</a:t>
            </a:r>
            <a:r>
              <a:rPr lang="en-US" sz="2800" b="1" i="1" dirty="0"/>
              <a:t>, </a:t>
            </a:r>
            <a:r>
              <a:rPr lang="en-US" sz="2800" b="1" i="1" u="sng" dirty="0"/>
              <a:t>and they were created</a:t>
            </a:r>
            <a:r>
              <a:rPr lang="en-US" sz="2800" b="1" i="1" dirty="0"/>
              <a:t>.</a:t>
            </a:r>
          </a:p>
          <a:p>
            <a:pPr marL="282575" indent="-282575">
              <a:spcBef>
                <a:spcPts val="0"/>
              </a:spcBef>
              <a:buNone/>
            </a:pPr>
            <a:r>
              <a:rPr lang="en-US" sz="2800" b="1" i="1" dirty="0"/>
              <a:t>6 He hath also </a:t>
            </a:r>
            <a:r>
              <a:rPr lang="en-US" sz="2800" b="1" i="1" u="sng" dirty="0"/>
              <a:t>established them for ever and ever: He hath made a decree which shall not pass away</a:t>
            </a:r>
            <a:r>
              <a:rPr lang="en-US" sz="2800" i="1" dirty="0"/>
              <a:t>.”</a:t>
            </a:r>
          </a:p>
        </p:txBody>
      </p:sp>
    </p:spTree>
    <p:extLst>
      <p:ext uri="{BB962C8B-B14F-4D97-AF65-F5344CB8AC3E}">
        <p14:creationId xmlns:p14="http://schemas.microsoft.com/office/powerpoint/2010/main" val="1235948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4614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457200" y="1323289"/>
            <a:ext cx="8229600" cy="5262979"/>
          </a:xfrm>
        </p:spPr>
        <p:txBody>
          <a:bodyPr>
            <a:spAutoFit/>
          </a:bodyPr>
          <a:lstStyle/>
          <a:p>
            <a:pPr marL="0" indent="0">
              <a:spcBef>
                <a:spcPts val="0"/>
              </a:spcBef>
              <a:buNone/>
            </a:pPr>
            <a:r>
              <a:rPr lang="en-US" dirty="0"/>
              <a:t>A song of praise. For God’s omniscience and omnipresence, and a supplication to God that grows of this recognition of His greatness.</a:t>
            </a:r>
          </a:p>
          <a:p>
            <a:pPr marL="514350" indent="-514350">
              <a:spcBef>
                <a:spcPts val="0"/>
              </a:spcBef>
              <a:buAutoNum type="arabicPeriod"/>
            </a:pPr>
            <a:r>
              <a:rPr lang="en-US" dirty="0"/>
              <a:t>The omniscience of God. Verses 1-6</a:t>
            </a:r>
          </a:p>
          <a:p>
            <a:pPr marL="914400" lvl="1" indent="-514350">
              <a:spcBef>
                <a:spcPts val="0"/>
              </a:spcBef>
            </a:pPr>
            <a:r>
              <a:rPr lang="en-US" dirty="0"/>
              <a:t>God Knows Me.</a:t>
            </a:r>
          </a:p>
          <a:p>
            <a:pPr marL="514350" indent="-514350">
              <a:spcBef>
                <a:spcPts val="0"/>
              </a:spcBef>
              <a:buAutoNum type="arabicPeriod" startAt="2"/>
            </a:pPr>
            <a:r>
              <a:rPr lang="en-US" dirty="0"/>
              <a:t>The omnipresence of God. Verses 7-12</a:t>
            </a:r>
          </a:p>
          <a:p>
            <a:pPr lvl="1">
              <a:spcBef>
                <a:spcPts val="0"/>
              </a:spcBef>
            </a:pPr>
            <a:r>
              <a:rPr lang="en-US" dirty="0"/>
              <a:t>	God Sees Me.</a:t>
            </a:r>
          </a:p>
          <a:p>
            <a:pPr marL="514350" indent="-514350">
              <a:spcBef>
                <a:spcPts val="0"/>
              </a:spcBef>
              <a:buAutoNum type="arabicPeriod" startAt="3"/>
            </a:pPr>
            <a:r>
              <a:rPr lang="en-US" dirty="0"/>
              <a:t>The omnipotence of God. Verses 13-18</a:t>
            </a:r>
          </a:p>
          <a:p>
            <a:pPr marL="914400" lvl="1" indent="-514350">
              <a:spcBef>
                <a:spcPts val="0"/>
              </a:spcBef>
            </a:pPr>
            <a:r>
              <a:rPr lang="en-US" dirty="0"/>
              <a:t>God Made Me.</a:t>
            </a:r>
          </a:p>
          <a:p>
            <a:pPr marL="514350" indent="-514350">
              <a:spcBef>
                <a:spcPts val="0"/>
              </a:spcBef>
              <a:buAutoNum type="arabicPeriod" startAt="4"/>
            </a:pPr>
            <a:r>
              <a:rPr lang="en-US" dirty="0"/>
              <a:t>A supplication to God. Verses 19-24</a:t>
            </a:r>
          </a:p>
          <a:p>
            <a:pPr marL="914400" lvl="1" indent="-514350">
              <a:spcBef>
                <a:spcPts val="0"/>
              </a:spcBef>
            </a:pPr>
            <a:r>
              <a:rPr lang="en-US" dirty="0"/>
              <a:t>God Direct Me.</a:t>
            </a:r>
          </a:p>
        </p:txBody>
      </p:sp>
    </p:spTree>
    <p:extLst>
      <p:ext uri="{BB962C8B-B14F-4D97-AF65-F5344CB8AC3E}">
        <p14:creationId xmlns:p14="http://schemas.microsoft.com/office/powerpoint/2010/main" val="3194503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3090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28282" y="1085076"/>
            <a:ext cx="9077328" cy="5583067"/>
          </a:xfrm>
        </p:spPr>
        <p:txBody>
          <a:bodyPr wrap="square">
            <a:spAutoFit/>
          </a:bodyPr>
          <a:lstStyle/>
          <a:p>
            <a:pPr marL="0" indent="0">
              <a:buNone/>
            </a:pPr>
            <a:r>
              <a:rPr lang="en-US" dirty="0"/>
              <a:t>1.	</a:t>
            </a:r>
            <a:r>
              <a:rPr lang="en-US" u="sng" dirty="0"/>
              <a:t>The omniscience of God</a:t>
            </a:r>
            <a:r>
              <a:rPr lang="en-US" dirty="0"/>
              <a:t>.</a:t>
            </a:r>
            <a:br>
              <a:rPr lang="en-US" dirty="0"/>
            </a:br>
            <a:r>
              <a:rPr lang="en-US" dirty="0"/>
              <a:t>God Knows Me. Verses 1-6</a:t>
            </a:r>
          </a:p>
          <a:p>
            <a:pPr marL="0" indent="0">
              <a:buNone/>
            </a:pPr>
            <a:r>
              <a:rPr lang="en-US" sz="2400" b="1" i="1" dirty="0"/>
              <a:t>1</a:t>
            </a:r>
            <a:r>
              <a:rPr lang="en-US" sz="2400" i="1" dirty="0"/>
              <a:t> “</a:t>
            </a:r>
            <a:r>
              <a:rPr lang="en-US" sz="2400" b="1" i="1" dirty="0"/>
              <a:t>O Jehovah, thou hast searched me, and known (me)</a:t>
            </a:r>
            <a:r>
              <a:rPr lang="en-US" sz="2400" i="1" dirty="0"/>
              <a:t>.</a:t>
            </a:r>
            <a:r>
              <a:rPr lang="en-US" sz="2400" dirty="0"/>
              <a:t> </a:t>
            </a:r>
            <a:br>
              <a:rPr lang="en-US" sz="2400" dirty="0"/>
            </a:br>
            <a:r>
              <a:rPr lang="en-US" sz="2400" dirty="0"/>
              <a:t>(cf. Psalms 44:21)</a:t>
            </a:r>
          </a:p>
          <a:p>
            <a:pPr marL="0" indent="0">
              <a:buNone/>
            </a:pPr>
            <a:r>
              <a:rPr lang="en-US" sz="2400" b="1" i="1" dirty="0"/>
              <a:t>2 Thou knowest my downsitting and mine uprising; Thou understandest my thought afar off</a:t>
            </a:r>
            <a:r>
              <a:rPr lang="en-US" sz="2400" i="1" dirty="0"/>
              <a:t>.</a:t>
            </a:r>
            <a:r>
              <a:rPr lang="en-US" sz="2400" dirty="0"/>
              <a:t> (cf. Genesis 6:5; Psalms 94:11)</a:t>
            </a:r>
          </a:p>
          <a:p>
            <a:pPr marL="0" indent="0">
              <a:buNone/>
            </a:pPr>
            <a:r>
              <a:rPr lang="en-US" sz="2400" b="1" i="1" dirty="0"/>
              <a:t>3 Thou searchest out my path and my lying down, and art acquainted with all my ways</a:t>
            </a:r>
            <a:r>
              <a:rPr lang="en-US" sz="2400" i="1" dirty="0"/>
              <a:t>.</a:t>
            </a:r>
            <a:r>
              <a:rPr lang="en-US" sz="2400" dirty="0"/>
              <a:t> (Isaiah 30:28; Amos 9:9; Luke 22:31)</a:t>
            </a:r>
          </a:p>
          <a:p>
            <a:pPr marL="0" indent="0">
              <a:buNone/>
            </a:pPr>
            <a:r>
              <a:rPr lang="en-US" sz="2400" b="1" i="1" dirty="0"/>
              <a:t>4 For there is not a word in my tongue, but, lo, O Jehovah, thou knowest it altogether</a:t>
            </a:r>
            <a:r>
              <a:rPr lang="en-US" sz="2400" i="1" dirty="0"/>
              <a:t>.</a:t>
            </a:r>
            <a:r>
              <a:rPr lang="en-US" sz="2400" dirty="0"/>
              <a:t> (cf. Matthew 12:37)</a:t>
            </a:r>
          </a:p>
          <a:p>
            <a:pPr marL="0" indent="0">
              <a:buNone/>
            </a:pPr>
            <a:r>
              <a:rPr lang="en-US" sz="2400" b="1" i="1" dirty="0"/>
              <a:t>5 Thou hast beset me behind and before, and laid thy hand upon me.</a:t>
            </a:r>
          </a:p>
          <a:p>
            <a:pPr marL="0" indent="0">
              <a:buNone/>
            </a:pPr>
            <a:r>
              <a:rPr lang="en-US" sz="2400" b="1" i="1" dirty="0"/>
              <a:t>6 (Such) knowledge is too wonderful for me; it is high, I cannot attain unto it</a:t>
            </a:r>
            <a:r>
              <a:rPr lang="en-US" sz="2400" i="1" dirty="0"/>
              <a:t>.”</a:t>
            </a:r>
            <a:r>
              <a:rPr lang="en-US" sz="2400" dirty="0"/>
              <a:t> (cf. Psalms 8)</a:t>
            </a:r>
          </a:p>
        </p:txBody>
      </p:sp>
    </p:spTree>
    <p:extLst>
      <p:ext uri="{BB962C8B-B14F-4D97-AF65-F5344CB8AC3E}">
        <p14:creationId xmlns:p14="http://schemas.microsoft.com/office/powerpoint/2010/main" val="1354333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4614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271466" y="1301966"/>
            <a:ext cx="8601075" cy="2702278"/>
          </a:xfrm>
        </p:spPr>
        <p:txBody>
          <a:bodyPr>
            <a:spAutoFit/>
          </a:bodyPr>
          <a:lstStyle/>
          <a:p>
            <a:pPr marL="0" indent="0">
              <a:buNone/>
            </a:pPr>
            <a:r>
              <a:rPr lang="en-US" dirty="0"/>
              <a:t>2.	</a:t>
            </a:r>
            <a:r>
              <a:rPr lang="en-US" u="sng" dirty="0"/>
              <a:t>The omnipresence of God</a:t>
            </a:r>
            <a:r>
              <a:rPr lang="en-US" dirty="0"/>
              <a:t>.</a:t>
            </a:r>
            <a:br>
              <a:rPr lang="en-US" dirty="0"/>
            </a:br>
            <a:r>
              <a:rPr lang="en-US" dirty="0"/>
              <a:t>God Sees Me. Verses 7-12</a:t>
            </a:r>
          </a:p>
          <a:p>
            <a:pPr marL="0" indent="0">
              <a:buNone/>
            </a:pPr>
            <a:r>
              <a:rPr lang="en-US" sz="2400" b="1" i="1" dirty="0"/>
              <a:t>7</a:t>
            </a:r>
            <a:r>
              <a:rPr lang="en-US" sz="2400" i="1" dirty="0"/>
              <a:t> “</a:t>
            </a:r>
            <a:r>
              <a:rPr lang="en-US" sz="2400" b="1" i="1" dirty="0"/>
              <a:t>Whither shall I go from thy Spirit? Or whither shall I flee from thy presence?</a:t>
            </a:r>
            <a:r>
              <a:rPr lang="en-US" sz="2400" dirty="0"/>
              <a:t> (cf. John 4:24)</a:t>
            </a:r>
          </a:p>
          <a:p>
            <a:pPr marL="0" indent="0">
              <a:buNone/>
            </a:pPr>
            <a:r>
              <a:rPr lang="en-US" sz="2400" b="1" i="1" dirty="0"/>
              <a:t>8 If I ascend up into </a:t>
            </a:r>
            <a:r>
              <a:rPr lang="en-US" sz="2400" b="1" i="1" u="sng" dirty="0"/>
              <a:t>heaven</a:t>
            </a:r>
            <a:r>
              <a:rPr lang="en-US" sz="2400" dirty="0"/>
              <a:t> (Original – “heavens”), </a:t>
            </a:r>
            <a:r>
              <a:rPr lang="en-US" sz="2400" b="1" i="1" dirty="0"/>
              <a:t>thou art there: if I make my bed in </a:t>
            </a:r>
            <a:r>
              <a:rPr lang="en-US" sz="2400" b="1" i="1" u="sng" dirty="0"/>
              <a:t>Sheol</a:t>
            </a:r>
            <a:r>
              <a:rPr lang="en-US" sz="2400" b="1" i="1" dirty="0"/>
              <a:t>, behold, thou art there</a:t>
            </a:r>
            <a:r>
              <a:rPr lang="en-US" sz="2400" i="1" dirty="0"/>
              <a:t>.”</a:t>
            </a:r>
          </a:p>
        </p:txBody>
      </p:sp>
    </p:spTree>
    <p:extLst>
      <p:ext uri="{BB962C8B-B14F-4D97-AF65-F5344CB8AC3E}">
        <p14:creationId xmlns:p14="http://schemas.microsoft.com/office/powerpoint/2010/main" val="46052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4614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271466" y="1417638"/>
            <a:ext cx="8601075" cy="3490186"/>
          </a:xfrm>
        </p:spPr>
        <p:txBody>
          <a:bodyPr>
            <a:spAutoFit/>
          </a:bodyPr>
          <a:lstStyle/>
          <a:p>
            <a:pPr marL="0" indent="0">
              <a:buNone/>
            </a:pPr>
            <a:r>
              <a:rPr lang="en-US" sz="2400" dirty="0"/>
              <a:t>“</a:t>
            </a:r>
            <a:r>
              <a:rPr lang="en-US" sz="2400" b="1" dirty="0"/>
              <a:t>Heavens</a:t>
            </a:r>
            <a:r>
              <a:rPr lang="en-US" sz="2400" dirty="0"/>
              <a:t>” – </a:t>
            </a:r>
            <a:r>
              <a:rPr lang="en-US" sz="2400" b="1" dirty="0"/>
              <a:t>Genesis 1</a:t>
            </a:r>
          </a:p>
          <a:p>
            <a:pPr marL="0" indent="0">
              <a:buNone/>
            </a:pPr>
            <a:r>
              <a:rPr lang="en-US" sz="2400" dirty="0"/>
              <a:t>“</a:t>
            </a:r>
            <a:r>
              <a:rPr lang="en-US" sz="2400" b="1" dirty="0"/>
              <a:t>Sheol</a:t>
            </a:r>
            <a:r>
              <a:rPr lang="en-US" sz="2400" dirty="0"/>
              <a:t>” – “Into ‘</a:t>
            </a:r>
            <a:r>
              <a:rPr lang="en-US" sz="2400" dirty="0" err="1"/>
              <a:t>sheol</a:t>
            </a:r>
            <a:r>
              <a:rPr lang="en-US" sz="2400" dirty="0"/>
              <a:t>,’ Korah, Dathan, and Abiram went down alive (Num 16:30,33). In ‘</a:t>
            </a:r>
            <a:r>
              <a:rPr lang="en-US" sz="2400" dirty="0" err="1"/>
              <a:t>sheol</a:t>
            </a:r>
            <a:r>
              <a:rPr lang="en-US" sz="2400" dirty="0"/>
              <a:t>’ the body is corrupted and consumed by worms (Job 17:13-14; Ps 16:10; 49:14). They that rest together in the dust are said ‘to go down to the bars, or strong gates of </a:t>
            </a:r>
            <a:r>
              <a:rPr lang="en-US" sz="2400" dirty="0" err="1"/>
              <a:t>sheol</a:t>
            </a:r>
            <a:r>
              <a:rPr lang="en-US" sz="2400" dirty="0"/>
              <a:t>’ (Job 17:16). In ‘</a:t>
            </a:r>
            <a:r>
              <a:rPr lang="en-US" sz="2400" dirty="0" err="1"/>
              <a:t>sheol</a:t>
            </a:r>
            <a:r>
              <a:rPr lang="en-US" sz="2400" dirty="0"/>
              <a:t>’ there is no knowledge, nor can any praise God or give thanks there (Ps 6:5; Eccl 9:10; Isa 38:10-11). ‘Sheol’ and the pit, death and corruption, are synonymous (Ps 16:10; 89:48; Prov 1:12; 7:27; </a:t>
            </a:r>
            <a:r>
              <a:rPr lang="en-US" sz="2400" dirty="0" err="1"/>
              <a:t>Ezek</a:t>
            </a:r>
            <a:r>
              <a:rPr lang="en-US" sz="2400" dirty="0"/>
              <a:t> 31:16; Hos 13:14).” </a:t>
            </a:r>
            <a:r>
              <a:rPr lang="en-US" sz="2000" dirty="0"/>
              <a:t>(Barnes’ Notes)</a:t>
            </a:r>
          </a:p>
        </p:txBody>
      </p:sp>
    </p:spTree>
    <p:extLst>
      <p:ext uri="{BB962C8B-B14F-4D97-AF65-F5344CB8AC3E}">
        <p14:creationId xmlns:p14="http://schemas.microsoft.com/office/powerpoint/2010/main" val="3251071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461417"/>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271466" y="1417642"/>
            <a:ext cx="8601075" cy="4795159"/>
          </a:xfrm>
        </p:spPr>
        <p:txBody>
          <a:bodyPr>
            <a:spAutoFit/>
          </a:bodyPr>
          <a:lstStyle/>
          <a:p>
            <a:pPr marL="0" indent="0">
              <a:buNone/>
            </a:pPr>
            <a:r>
              <a:rPr lang="en-US" dirty="0"/>
              <a:t>2.	</a:t>
            </a:r>
            <a:r>
              <a:rPr lang="en-US" u="sng" dirty="0"/>
              <a:t>The omnipresence of God</a:t>
            </a:r>
            <a:r>
              <a:rPr lang="en-US" dirty="0"/>
              <a:t>.</a:t>
            </a:r>
          </a:p>
          <a:p>
            <a:pPr marL="0" marR="0" lvl="0" indent="0" algn="l" defTabSz="914400" rtl="0" eaLnBrk="1" fontAlgn="base" latinLnBrk="0" hangingPunct="1">
              <a:lnSpc>
                <a:spcPct val="100000"/>
              </a:lnSpc>
              <a:spcBef>
                <a:spcPct val="20000"/>
              </a:spcBef>
              <a:spcAft>
                <a:spcPct val="0"/>
              </a:spcAft>
              <a:buClr>
                <a:srgbClr val="E2D700"/>
              </a:buClr>
              <a:buSzPct val="70000"/>
              <a:buFont typeface="Wingdings" pitchFamily="2" charset="2"/>
              <a:buNone/>
              <a:tabLst/>
              <a:defRPr/>
            </a:pPr>
            <a:r>
              <a:rPr kumimoji="0" lang="en-US" sz="3200" b="0" i="0" u="none" strike="noStrike" kern="0" cap="none" spc="0" normalizeH="0" baseline="0" noProof="0" dirty="0">
                <a:ln>
                  <a:noFill/>
                </a:ln>
                <a:effectLst>
                  <a:outerShdw blurRad="38100" dist="38100" dir="2700000" algn="tl">
                    <a:srgbClr val="000000"/>
                  </a:outerShdw>
                </a:effectLst>
                <a:uLnTx/>
                <a:uFillTx/>
                <a:latin typeface="Garamond"/>
                <a:ea typeface="+mn-ea"/>
                <a:cs typeface="+mn-cs"/>
              </a:rPr>
              <a:t>God Sees Me. Verses 7-12</a:t>
            </a:r>
          </a:p>
          <a:p>
            <a:pPr marL="0" indent="0">
              <a:buNone/>
            </a:pPr>
            <a:r>
              <a:rPr lang="en-US" sz="2400" b="1" i="1" dirty="0"/>
              <a:t>9</a:t>
            </a:r>
            <a:r>
              <a:rPr lang="en-US" sz="2400" i="1" dirty="0"/>
              <a:t> “</a:t>
            </a:r>
            <a:r>
              <a:rPr lang="en-US" sz="2400" b="1" i="1" dirty="0"/>
              <a:t>If I take the wings of the morning, and dwell in the uttermost parts of the sea;</a:t>
            </a:r>
          </a:p>
          <a:p>
            <a:pPr marL="0" indent="0">
              <a:buNone/>
            </a:pPr>
            <a:r>
              <a:rPr lang="en-US" sz="2400" b="1" i="1" dirty="0"/>
              <a:t>10 Even there shall thy hand lead me, and thy right hand shall hold me</a:t>
            </a:r>
            <a:r>
              <a:rPr lang="en-US" sz="2400" i="1" dirty="0"/>
              <a:t>.</a:t>
            </a:r>
            <a:r>
              <a:rPr lang="en-US" sz="2400" dirty="0"/>
              <a:t> (Jonah tried this)</a:t>
            </a:r>
          </a:p>
          <a:p>
            <a:pPr marL="0" indent="0">
              <a:buNone/>
            </a:pPr>
            <a:r>
              <a:rPr lang="en-US" sz="2400" b="1" i="1" dirty="0"/>
              <a:t>11 If I say, surely the darkness shall overwhelm me, and the light about me shall be night;</a:t>
            </a:r>
          </a:p>
          <a:p>
            <a:pPr marL="0" indent="0">
              <a:buNone/>
            </a:pPr>
            <a:r>
              <a:rPr lang="en-US" sz="2400" b="1" i="1" dirty="0"/>
              <a:t>12 Even the darkness hideth not from thee, but the night shineth as the day: the darkness and the light are both alike (to thee)</a:t>
            </a:r>
            <a:r>
              <a:rPr lang="en-US" sz="2400" i="1" dirty="0"/>
              <a:t>.”</a:t>
            </a:r>
            <a:r>
              <a:rPr lang="en-US" sz="2400" dirty="0"/>
              <a:t> </a:t>
            </a:r>
            <a:br>
              <a:rPr lang="en-US" sz="2400" dirty="0"/>
            </a:br>
            <a:r>
              <a:rPr lang="en-US" sz="2400" dirty="0"/>
              <a:t>(cf. John 3:19)</a:t>
            </a:r>
          </a:p>
        </p:txBody>
      </p:sp>
    </p:spTree>
    <p:extLst>
      <p:ext uri="{BB962C8B-B14F-4D97-AF65-F5344CB8AC3E}">
        <p14:creationId xmlns:p14="http://schemas.microsoft.com/office/powerpoint/2010/main" val="137763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5E8BC-C36A-4401-BD50-805883810158}"/>
              </a:ext>
            </a:extLst>
          </p:cNvPr>
          <p:cNvSpPr>
            <a:spLocks noGrp="1"/>
          </p:cNvSpPr>
          <p:nvPr>
            <p:ph type="title"/>
          </p:nvPr>
        </p:nvSpPr>
        <p:spPr>
          <a:xfrm>
            <a:off x="457200" y="299492"/>
            <a:ext cx="8229600" cy="769441"/>
          </a:xfrm>
        </p:spPr>
        <p:txBody>
          <a:bodyPr>
            <a:spAutoFit/>
          </a:bodyPr>
          <a:lstStyle/>
          <a:p>
            <a:r>
              <a:rPr lang="en-US" dirty="0">
                <a:solidFill>
                  <a:schemeClr val="tx1"/>
                </a:solidFill>
              </a:rPr>
              <a:t>Psalms 139 – A Psalm of Praise</a:t>
            </a:r>
          </a:p>
        </p:txBody>
      </p:sp>
      <p:sp>
        <p:nvSpPr>
          <p:cNvPr id="3" name="Content Placeholder 2">
            <a:extLst>
              <a:ext uri="{FF2B5EF4-FFF2-40B4-BE49-F238E27FC236}">
                <a16:creationId xmlns:a16="http://schemas.microsoft.com/office/drawing/2014/main" id="{7FD9C71A-C546-4B3B-A98B-4A936BE89315}"/>
              </a:ext>
            </a:extLst>
          </p:cNvPr>
          <p:cNvSpPr>
            <a:spLocks noGrp="1"/>
          </p:cNvSpPr>
          <p:nvPr>
            <p:ph idx="1"/>
          </p:nvPr>
        </p:nvSpPr>
        <p:spPr>
          <a:xfrm>
            <a:off x="191190" y="1117903"/>
            <a:ext cx="8791575" cy="5066002"/>
          </a:xfrm>
        </p:spPr>
        <p:txBody>
          <a:bodyPr>
            <a:spAutoFit/>
          </a:bodyPr>
          <a:lstStyle/>
          <a:p>
            <a:pPr marL="0" indent="0">
              <a:buNone/>
            </a:pPr>
            <a:r>
              <a:rPr lang="en-US" dirty="0"/>
              <a:t>3. </a:t>
            </a:r>
            <a:r>
              <a:rPr lang="en-US" u="sng" dirty="0"/>
              <a:t>The omnipotence of God</a:t>
            </a:r>
            <a:r>
              <a:rPr lang="en-US" dirty="0"/>
              <a:t>.</a:t>
            </a:r>
            <a:br>
              <a:rPr lang="en-US" dirty="0"/>
            </a:br>
            <a:r>
              <a:rPr lang="en-US" dirty="0"/>
              <a:t>God Made Me. Verses 13-18</a:t>
            </a:r>
          </a:p>
          <a:p>
            <a:pPr marL="0" indent="0">
              <a:buNone/>
            </a:pPr>
            <a:r>
              <a:rPr lang="en-US" sz="2400" b="1" i="1" dirty="0"/>
              <a:t>13</a:t>
            </a:r>
            <a:r>
              <a:rPr lang="en-US" sz="2400" i="1" dirty="0"/>
              <a:t> “</a:t>
            </a:r>
            <a:r>
              <a:rPr lang="en-US" sz="2400" b="1" i="1" dirty="0"/>
              <a:t>For thou didst form my inward parts: Thou didst cover me in my mother’s womb.</a:t>
            </a:r>
          </a:p>
          <a:p>
            <a:pPr marL="0" indent="0">
              <a:buNone/>
            </a:pPr>
            <a:r>
              <a:rPr lang="en-US" sz="2400" b="1" i="1" dirty="0"/>
              <a:t>14 I will give thanks unto thee; for I am fearfully and wonderfully made: Wonderful are thy works; and that my soul knoweth right well.</a:t>
            </a:r>
          </a:p>
          <a:p>
            <a:pPr marL="0" indent="0">
              <a:buNone/>
            </a:pPr>
            <a:r>
              <a:rPr lang="en-US" sz="2400" b="1" i="1" dirty="0"/>
              <a:t>15 My frame was not hidden from thee, when I was made in secret, (and) curiously wrought in the lowest parts of the earth.</a:t>
            </a:r>
          </a:p>
          <a:p>
            <a:pPr marL="0" indent="0">
              <a:buNone/>
            </a:pPr>
            <a:r>
              <a:rPr lang="en-US" sz="2400" b="1" i="1" dirty="0"/>
              <a:t>16 Thine eyes did see mine unformed substance; and in thy book they were all written, (even) the days that were ordained (for me), when as yet there was none of them</a:t>
            </a:r>
            <a:r>
              <a:rPr lang="en-US" sz="2400" i="1" dirty="0"/>
              <a:t>.”</a:t>
            </a:r>
          </a:p>
        </p:txBody>
      </p:sp>
    </p:spTree>
    <p:extLst>
      <p:ext uri="{BB962C8B-B14F-4D97-AF65-F5344CB8AC3E}">
        <p14:creationId xmlns:p14="http://schemas.microsoft.com/office/powerpoint/2010/main" val="267506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8D436-FCE2-4702-95C4-DA259389AD08}"/>
              </a:ext>
            </a:extLst>
          </p:cNvPr>
          <p:cNvSpPr>
            <a:spLocks noGrp="1"/>
          </p:cNvSpPr>
          <p:nvPr>
            <p:ph type="title"/>
          </p:nvPr>
        </p:nvSpPr>
        <p:spPr>
          <a:xfrm>
            <a:off x="457200" y="122863"/>
            <a:ext cx="8229600" cy="1446550"/>
          </a:xfrm>
        </p:spPr>
        <p:txBody>
          <a:bodyPr rtlCol="0">
            <a:spAutoFit/>
          </a:bodyPr>
          <a:lstStyle/>
          <a:p>
            <a:pPr fontAlgn="auto">
              <a:spcAft>
                <a:spcPts val="0"/>
              </a:spcAft>
              <a:defRPr/>
            </a:pPr>
            <a:r>
              <a:rPr lang="en-US" b="1" dirty="0">
                <a:solidFill>
                  <a:schemeClr val="tx1"/>
                </a:solidFill>
              </a:rPr>
              <a:t>The Bible Views the Unborn as </a:t>
            </a:r>
            <a:r>
              <a:rPr lang="en-US" b="0" dirty="0">
                <a:solidFill>
                  <a:schemeClr val="tx1"/>
                </a:solidFill>
              </a:rPr>
              <a:t>“</a:t>
            </a:r>
            <a:r>
              <a:rPr lang="en-US" b="1" dirty="0">
                <a:solidFill>
                  <a:schemeClr val="tx1"/>
                </a:solidFill>
              </a:rPr>
              <a:t>Children</a:t>
            </a:r>
            <a:r>
              <a:rPr lang="en-US" b="0" dirty="0">
                <a:solidFill>
                  <a:schemeClr val="tx1"/>
                </a:solidFill>
              </a:rPr>
              <a:t>”</a:t>
            </a:r>
            <a:r>
              <a:rPr lang="en-US" b="1" dirty="0">
                <a:solidFill>
                  <a:schemeClr val="tx1"/>
                </a:solidFill>
              </a:rPr>
              <a:t>!</a:t>
            </a:r>
          </a:p>
        </p:txBody>
      </p:sp>
      <p:sp>
        <p:nvSpPr>
          <p:cNvPr id="3" name="Content Placeholder 2">
            <a:extLst>
              <a:ext uri="{FF2B5EF4-FFF2-40B4-BE49-F238E27FC236}">
                <a16:creationId xmlns:a16="http://schemas.microsoft.com/office/drawing/2014/main" id="{198942EB-9891-40CF-8F96-06FCAD06E4C3}"/>
              </a:ext>
            </a:extLst>
          </p:cNvPr>
          <p:cNvSpPr>
            <a:spLocks noGrp="1"/>
          </p:cNvSpPr>
          <p:nvPr>
            <p:ph idx="1"/>
          </p:nvPr>
        </p:nvSpPr>
        <p:spPr>
          <a:xfrm>
            <a:off x="84841" y="1562492"/>
            <a:ext cx="8983745" cy="5262979"/>
          </a:xfrm>
        </p:spPr>
        <p:txBody>
          <a:bodyPr wrap="square" rtlCol="0">
            <a:spAutoFit/>
          </a:bodyPr>
          <a:lstStyle/>
          <a:p>
            <a:pPr fontAlgn="auto">
              <a:spcBef>
                <a:spcPts val="0"/>
              </a:spcBef>
              <a:spcAft>
                <a:spcPts val="0"/>
              </a:spcAft>
              <a:defRPr/>
            </a:pPr>
            <a:r>
              <a:rPr lang="en-US" sz="2800" b="1" dirty="0"/>
              <a:t>Genesis 25:22-23</a:t>
            </a:r>
            <a:r>
              <a:rPr lang="en-US" sz="2800" dirty="0"/>
              <a:t>, </a:t>
            </a:r>
            <a:r>
              <a:rPr lang="en-US" sz="2800" i="1" dirty="0"/>
              <a:t>“</a:t>
            </a:r>
            <a:r>
              <a:rPr lang="en-US" sz="2800" b="1" i="1" dirty="0"/>
              <a:t>The children struggled together within her </a:t>
            </a:r>
            <a:r>
              <a:rPr lang="en-US" sz="2800" i="1" dirty="0"/>
              <a:t>…”</a:t>
            </a:r>
          </a:p>
          <a:p>
            <a:pPr fontAlgn="auto">
              <a:spcBef>
                <a:spcPts val="0"/>
              </a:spcBef>
              <a:spcAft>
                <a:spcPts val="0"/>
              </a:spcAft>
              <a:defRPr/>
            </a:pPr>
            <a:r>
              <a:rPr lang="en-US" sz="2800" b="1" dirty="0"/>
              <a:t>Jeremiah 1:5</a:t>
            </a:r>
            <a:r>
              <a:rPr lang="en-US" sz="2800" dirty="0"/>
              <a:t>, </a:t>
            </a:r>
            <a:r>
              <a:rPr lang="en-US" sz="2800" i="1" dirty="0"/>
              <a:t>“</a:t>
            </a:r>
            <a:r>
              <a:rPr lang="en-US" sz="2800" b="1" i="1" dirty="0"/>
              <a:t>Before I formed thee in the belly I knew thee; and before thou camest forth out of the womb I sanctified thee, and I ordained thee a prophet unto the nations</a:t>
            </a:r>
            <a:r>
              <a:rPr lang="en-US" sz="2800" i="1" dirty="0"/>
              <a:t>.”</a:t>
            </a:r>
            <a:endParaRPr lang="en-US" sz="2800" dirty="0"/>
          </a:p>
          <a:p>
            <a:pPr lvl="1" fontAlgn="auto">
              <a:spcBef>
                <a:spcPts val="0"/>
              </a:spcBef>
              <a:spcAft>
                <a:spcPts val="0"/>
              </a:spcAft>
              <a:defRPr/>
            </a:pPr>
            <a:r>
              <a:rPr lang="en-US" b="1" dirty="0"/>
              <a:t>Jeremiah could have been killed before birth. Jeremiah 20:17-18</a:t>
            </a:r>
            <a:r>
              <a:rPr lang="en-US" dirty="0"/>
              <a:t>, </a:t>
            </a:r>
            <a:r>
              <a:rPr lang="en-US" i="1" dirty="0"/>
              <a:t>“… </a:t>
            </a:r>
            <a:r>
              <a:rPr lang="en-US" b="1" i="1" dirty="0"/>
              <a:t>because he slew me not from the womb; and so my mother would have been my grave, and her womb always great. Wherefore came I forth out of the womb to see labor and sorrow, that my days should be consumed with shame?</a:t>
            </a:r>
            <a:r>
              <a:rPr lang="en-US" i="1" dirty="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8D436-FCE2-4702-95C4-DA259389AD08}"/>
              </a:ext>
            </a:extLst>
          </p:cNvPr>
          <p:cNvSpPr>
            <a:spLocks noGrp="1"/>
          </p:cNvSpPr>
          <p:nvPr>
            <p:ph type="title"/>
          </p:nvPr>
        </p:nvSpPr>
        <p:spPr>
          <a:xfrm>
            <a:off x="457200" y="122863"/>
            <a:ext cx="8229600" cy="1446550"/>
          </a:xfrm>
        </p:spPr>
        <p:txBody>
          <a:bodyPr rtlCol="0">
            <a:spAutoFit/>
          </a:bodyPr>
          <a:lstStyle/>
          <a:p>
            <a:pPr fontAlgn="auto">
              <a:spcAft>
                <a:spcPts val="0"/>
              </a:spcAft>
              <a:defRPr/>
            </a:pPr>
            <a:r>
              <a:rPr lang="en-US" b="1" dirty="0">
                <a:solidFill>
                  <a:schemeClr val="tx1"/>
                </a:solidFill>
              </a:rPr>
              <a:t>The Bible Views the Unborn as </a:t>
            </a:r>
            <a:r>
              <a:rPr lang="en-US" b="0" dirty="0">
                <a:solidFill>
                  <a:schemeClr val="tx1"/>
                </a:solidFill>
              </a:rPr>
              <a:t>“</a:t>
            </a:r>
            <a:r>
              <a:rPr lang="en-US" b="1" dirty="0">
                <a:solidFill>
                  <a:schemeClr val="tx1"/>
                </a:solidFill>
              </a:rPr>
              <a:t>Children</a:t>
            </a:r>
            <a:r>
              <a:rPr lang="en-US" b="0" dirty="0">
                <a:solidFill>
                  <a:schemeClr val="tx1"/>
                </a:solidFill>
              </a:rPr>
              <a:t>”</a:t>
            </a:r>
            <a:r>
              <a:rPr lang="en-US" b="1" dirty="0">
                <a:solidFill>
                  <a:schemeClr val="tx1"/>
                </a:solidFill>
              </a:rPr>
              <a:t>!</a:t>
            </a:r>
          </a:p>
        </p:txBody>
      </p:sp>
      <p:sp>
        <p:nvSpPr>
          <p:cNvPr id="3" name="Content Placeholder 2">
            <a:extLst>
              <a:ext uri="{FF2B5EF4-FFF2-40B4-BE49-F238E27FC236}">
                <a16:creationId xmlns:a16="http://schemas.microsoft.com/office/drawing/2014/main" id="{198942EB-9891-40CF-8F96-06FCAD06E4C3}"/>
              </a:ext>
            </a:extLst>
          </p:cNvPr>
          <p:cNvSpPr>
            <a:spLocks noGrp="1"/>
          </p:cNvSpPr>
          <p:nvPr>
            <p:ph idx="1"/>
          </p:nvPr>
        </p:nvSpPr>
        <p:spPr>
          <a:xfrm>
            <a:off x="94268" y="1571628"/>
            <a:ext cx="8917757" cy="5262979"/>
          </a:xfrm>
        </p:spPr>
        <p:txBody>
          <a:bodyPr wrap="square" rtlCol="0">
            <a:spAutoFit/>
          </a:bodyPr>
          <a:lstStyle/>
          <a:p>
            <a:pPr>
              <a:spcBef>
                <a:spcPts val="0"/>
              </a:spcBef>
            </a:pPr>
            <a:r>
              <a:rPr lang="en-US" sz="2800" b="1" dirty="0"/>
              <a:t>Luke 1:41</a:t>
            </a:r>
            <a:r>
              <a:rPr lang="en-US" sz="2800" dirty="0"/>
              <a:t>, </a:t>
            </a:r>
            <a:r>
              <a:rPr lang="en-US" sz="2800" i="1" dirty="0"/>
              <a:t>“</a:t>
            </a:r>
            <a:r>
              <a:rPr lang="en-US" sz="2800" b="1" i="1" dirty="0"/>
              <a:t>The </a:t>
            </a:r>
            <a:r>
              <a:rPr lang="en-US" sz="2800" b="1" i="1" u="sng" dirty="0"/>
              <a:t>babe</a:t>
            </a:r>
            <a:r>
              <a:rPr lang="en-US" sz="2800" b="1" i="1" dirty="0"/>
              <a:t> </a:t>
            </a:r>
            <a:r>
              <a:rPr lang="en-US" sz="2800" i="1" dirty="0"/>
              <a:t>(</a:t>
            </a:r>
            <a:r>
              <a:rPr lang="en-US" sz="2800" b="1" i="1" dirty="0" err="1"/>
              <a:t>brephos</a:t>
            </a:r>
            <a:r>
              <a:rPr lang="en-US" sz="2800" i="1" dirty="0"/>
              <a:t>) </a:t>
            </a:r>
            <a:r>
              <a:rPr lang="en-US" sz="2800" b="1" i="1" dirty="0"/>
              <a:t>leaped in her womb</a:t>
            </a:r>
            <a:r>
              <a:rPr lang="en-US" sz="2800" i="1" dirty="0"/>
              <a:t>”</a:t>
            </a:r>
            <a:endParaRPr lang="en-US" sz="2800" dirty="0"/>
          </a:p>
          <a:p>
            <a:pPr>
              <a:spcBef>
                <a:spcPts val="0"/>
              </a:spcBef>
            </a:pPr>
            <a:r>
              <a:rPr lang="en-US" sz="2800" b="1" dirty="0"/>
              <a:t>Luke 2:12</a:t>
            </a:r>
            <a:r>
              <a:rPr lang="en-US" sz="2800" dirty="0"/>
              <a:t>, </a:t>
            </a:r>
            <a:r>
              <a:rPr lang="en-US" sz="2800" i="1" dirty="0"/>
              <a:t>“</a:t>
            </a:r>
            <a:r>
              <a:rPr lang="en-US" sz="2800" b="1" i="1" dirty="0"/>
              <a:t>And this shall be a sign unto you; Ye shall find </a:t>
            </a:r>
            <a:r>
              <a:rPr lang="en-US" sz="2800" b="1" i="1" u="sng" dirty="0"/>
              <a:t>the babe</a:t>
            </a:r>
            <a:r>
              <a:rPr lang="en-US" sz="2800" b="1" i="1" dirty="0"/>
              <a:t> (</a:t>
            </a:r>
            <a:r>
              <a:rPr lang="en-US" sz="2800" b="1" i="1" dirty="0" err="1"/>
              <a:t>brephos</a:t>
            </a:r>
            <a:r>
              <a:rPr lang="en-US" sz="2800" b="1" i="1" dirty="0"/>
              <a:t>) wrapped in swaddling clothes, lying in a manger</a:t>
            </a:r>
            <a:r>
              <a:rPr lang="en-US" sz="2800" i="1" dirty="0"/>
              <a:t>.”</a:t>
            </a:r>
            <a:endParaRPr lang="en-US" sz="2800" dirty="0"/>
          </a:p>
          <a:p>
            <a:pPr>
              <a:spcBef>
                <a:spcPts val="0"/>
              </a:spcBef>
            </a:pPr>
            <a:r>
              <a:rPr lang="en-US" sz="2800" dirty="0"/>
              <a:t>NOTE: Luke, qualified both by profession </a:t>
            </a:r>
            <a:r>
              <a:rPr lang="en-US" sz="2800" b="1" dirty="0"/>
              <a:t>(Colossians 4:14</a:t>
            </a:r>
            <a:r>
              <a:rPr lang="en-US" sz="2800" dirty="0"/>
              <a:t>, </a:t>
            </a:r>
            <a:r>
              <a:rPr lang="en-US" sz="2800" i="1" dirty="0"/>
              <a:t>“</a:t>
            </a:r>
            <a:r>
              <a:rPr lang="en-US" sz="2800" b="1" i="1" dirty="0"/>
              <a:t>Luke, the beloved physician</a:t>
            </a:r>
            <a:r>
              <a:rPr lang="en-US" sz="2800" i="1" dirty="0"/>
              <a:t>”</a:t>
            </a:r>
            <a:r>
              <a:rPr lang="en-US" sz="2800" b="1" dirty="0"/>
              <a:t>) </a:t>
            </a:r>
            <a:r>
              <a:rPr lang="en-US" sz="2800" dirty="0"/>
              <a:t>and by inspiration, used this same word to describe the infants put to death in ancient Egypt under the command of Pharaoh,</a:t>
            </a:r>
          </a:p>
          <a:p>
            <a:pPr lvl="1">
              <a:spcBef>
                <a:spcPts val="0"/>
              </a:spcBef>
            </a:pPr>
            <a:r>
              <a:rPr lang="en-US" b="1" dirty="0"/>
              <a:t>Acts 7:19</a:t>
            </a:r>
            <a:r>
              <a:rPr lang="en-US" dirty="0"/>
              <a:t>, </a:t>
            </a:r>
            <a:r>
              <a:rPr lang="en-US" i="1" dirty="0"/>
              <a:t>“</a:t>
            </a:r>
            <a:r>
              <a:rPr lang="en-US" b="1" i="1" dirty="0"/>
              <a:t>It was he who took shrewd advantage of our race and mistreated our fathers so that they would expose their infants (</a:t>
            </a:r>
            <a:r>
              <a:rPr lang="en-US" b="1" i="1" dirty="0" err="1"/>
              <a:t>brephos</a:t>
            </a:r>
            <a:r>
              <a:rPr lang="en-US" b="1" i="1" dirty="0"/>
              <a:t>) and they would not survive</a:t>
            </a:r>
            <a:r>
              <a:rPr lang="en-US" i="1" dirty="0"/>
              <a:t>.”</a:t>
            </a:r>
            <a:r>
              <a:rPr lang="en-US" b="1" i="1" dirty="0"/>
              <a:t> (NASU)</a:t>
            </a:r>
          </a:p>
        </p:txBody>
      </p:sp>
      <p:cxnSp>
        <p:nvCxnSpPr>
          <p:cNvPr id="5" name="Straight Arrow Connector 4">
            <a:extLst>
              <a:ext uri="{FF2B5EF4-FFF2-40B4-BE49-F238E27FC236}">
                <a16:creationId xmlns:a16="http://schemas.microsoft.com/office/drawing/2014/main" id="{46C0D47C-074F-4E62-9120-4234960D4A93}"/>
              </a:ext>
            </a:extLst>
          </p:cNvPr>
          <p:cNvCxnSpPr>
            <a:cxnSpLocks/>
          </p:cNvCxnSpPr>
          <p:nvPr/>
        </p:nvCxnSpPr>
        <p:spPr>
          <a:xfrm>
            <a:off x="4496586" y="1998482"/>
            <a:ext cx="1282045" cy="402524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97543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par>
                          <p:cTn id="19" fill="hold">
                            <p:stCondLst>
                              <p:cond delay="0"/>
                            </p:stCondLst>
                            <p:childTnLst>
                              <p:par>
                                <p:cTn id="20" presetID="22" presetClass="entr" presetSubtype="1"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772</TotalTime>
  <Words>1983</Words>
  <Application>Microsoft Office PowerPoint</Application>
  <PresentationFormat>On-screen Show (4:3)</PresentationFormat>
  <Paragraphs>98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Garamond</vt:lpstr>
      <vt:lpstr>Times New Roman</vt:lpstr>
      <vt:lpstr>Wingdings</vt:lpstr>
      <vt:lpstr>Theme1</vt:lpstr>
      <vt:lpstr>Studying the Psalms “Psalms of Praise”  Psalms 139</vt:lpstr>
      <vt:lpstr>Psalms 139 – A Psalm of Praise</vt:lpstr>
      <vt:lpstr>Psalms 139 – A Psalm of Praise</vt:lpstr>
      <vt:lpstr>Psalms 139 – A Psalm of Praise</vt:lpstr>
      <vt:lpstr>Psalms 139 – A Psalm of Praise</vt:lpstr>
      <vt:lpstr>Psalms 139 – A Psalm of Praise</vt:lpstr>
      <vt:lpstr>Psalms 139 – A Psalm of Praise</vt:lpstr>
      <vt:lpstr>The Bible Views the Unborn as “Children”!</vt:lpstr>
      <vt:lpstr>The Bible Views the Unborn as “Children”!</vt:lpstr>
      <vt:lpstr>The Bible Views the Unborn as “Children”!</vt:lpstr>
      <vt:lpstr>Other Scriptures Which Infer that the Unborn are Human Beings:</vt:lpstr>
      <vt:lpstr>Other Scriptures Which Infer that the Unborn are Human Beings:</vt:lpstr>
      <vt:lpstr>Psalms 139 – A Psalm of Praise</vt:lpstr>
      <vt:lpstr>Psalms 139 – A Psalm of Praise</vt:lpstr>
      <vt:lpstr>Psalms 139 – A Psalm of Praise</vt:lpstr>
      <vt:lpstr>Psalms 139 – A Psalm of Praise</vt:lpstr>
      <vt:lpstr>Psalms 148 The Joy – Song of Creation</vt:lpstr>
      <vt:lpstr>Psalms 148 The Joy – Song of Creation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Studying the Psalms “Psalms of Praise”  Psalms 139</dc:title>
  <dc:creator>mgalloway2715@gmail.com</dc:creator>
  <cp:lastModifiedBy>Richard Lidh</cp:lastModifiedBy>
  <cp:revision>24</cp:revision>
  <cp:lastPrinted>2022-02-16T01:15:18Z</cp:lastPrinted>
  <dcterms:created xsi:type="dcterms:W3CDTF">2022-02-13T03:04:52Z</dcterms:created>
  <dcterms:modified xsi:type="dcterms:W3CDTF">2022-02-16T01:15:50Z</dcterms:modified>
</cp:coreProperties>
</file>